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8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6" r:id="rId27"/>
    <p:sldId id="287" r:id="rId28"/>
    <p:sldId id="288" r:id="rId29"/>
    <p:sldId id="289" r:id="rId30"/>
    <p:sldId id="290" r:id="rId31"/>
    <p:sldId id="291" r:id="rId32"/>
    <p:sldId id="292" r:id="rId33"/>
    <p:sldId id="282" r:id="rId34"/>
    <p:sldId id="293" r:id="rId35"/>
    <p:sldId id="283" r:id="rId36"/>
  </p:sldIdLst>
  <p:sldSz cx="18288000" cy="10287000"/>
  <p:notesSz cx="6858000" cy="9144000"/>
  <p:embeddedFontLst>
    <p:embeddedFont>
      <p:font typeface="ＭＳ Ｐゴシック" panose="020B0600070205080204" pitchFamily="34" charset="-128"/>
      <p:regular r:id="rId38"/>
    </p:embeddedFont>
    <p:embeddedFont>
      <p:font typeface="Asap Condensed"/>
      <p:regular r:id="rId39"/>
    </p:embeddedFont>
    <p:embeddedFont>
      <p:font typeface="Asap Condensed Bold"/>
      <p:regular r:id="rId40"/>
      <p:bold r:id="rId41"/>
    </p:embeddedFont>
    <p:embeddedFont>
      <p:font typeface="Bukhari Script"/>
      <p:regular r:id="rId42"/>
    </p:embeddedFont>
    <p:embeddedFont>
      <p:font typeface="Calibri" panose="020F0502020204030204" pitchFamily="34" charset="0"/>
      <p:regular r:id="rId43"/>
      <p:bold r:id="rId44"/>
      <p:italic r:id="rId45"/>
      <p:boldItalic r:id="rId46"/>
    </p:embeddedFont>
    <p:embeddedFont>
      <p:font typeface="Comic Sans MS" panose="030F0702030302020204" pitchFamily="66" charset="0"/>
      <p:regular r:id="rId47"/>
      <p:bold r:id="rId48"/>
      <p:italic r:id="rId49"/>
      <p:boldItalic r:id="rId50"/>
    </p:embeddedFont>
    <p:embeddedFont>
      <p:font typeface="Now Bold"/>
      <p:regular r:id="rId51"/>
      <p:bold r:id="rId52"/>
    </p:embeddedFont>
    <p:embeddedFont>
      <p:font typeface="Open Sans Bold"/>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46" d="100"/>
          <a:sy n="46" d="100"/>
        </p:scale>
        <p:origin x="73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recommend that you have the info for staff and parents handy so any extra questions can be asked.</a:t>
            </a:r>
          </a:p>
          <a:p>
            <a:r>
              <a:rPr lang="en-US"/>
              <a:t>Each slide has notes if needed.</a:t>
            </a:r>
          </a:p>
          <a:p>
            <a:r>
              <a:rPr lang="en-US"/>
              <a:t>This is not timed so you can go at your own pace.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All staff have the appropriate National Governing Body Qualifications and training. All staff including house staff are first aid qualified and have been DBS checked.</a:t>
            </a:r>
          </a:p>
          <a:p>
            <a:endParaRPr lang="en-US"/>
          </a:p>
          <a:p>
            <a:r>
              <a:rPr lang="en-US"/>
              <a:t>2. You may be sharing with another school but if so it will be with children of a similar age. Children will be in dormitories and activity groups with other children from their own school.</a:t>
            </a:r>
          </a:p>
          <a:p>
            <a:endParaRPr lang="en-US"/>
          </a:p>
          <a:p>
            <a:r>
              <a:rPr lang="en-US"/>
              <a:t>3. We monitor the weather constantly and will change activities if needed to keep everyone safe.</a:t>
            </a:r>
          </a:p>
          <a:p>
            <a:endParaRPr lang="en-US"/>
          </a:p>
          <a:p>
            <a:r>
              <a:rPr lang="en-US"/>
              <a:t>4. Whenever possible we like to keep the same instructor with each group, so they can get to know their needs and tailor the activities appropriately. </a:t>
            </a:r>
          </a:p>
          <a:p>
            <a:endParaRPr lang="en-US"/>
          </a:p>
          <a:p>
            <a:r>
              <a:rPr lang="en-US"/>
              <a:t>5. White hall caters for all dietary needs - we just need to know in advance. We are a nut free centre.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4CAB-18D1-9335-775A-45F64A05718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D02253-438C-212C-3B0D-715F60E47EC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D23993A-566C-EA1B-C6EF-525DAE67F1F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D1CDDD1-9FF5-A827-6C94-3C3FCD28ED2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894665E-95CE-8EB7-2A03-03329AB188E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a:extLst>
              <a:ext uri="{FF2B5EF4-FFF2-40B4-BE49-F238E27FC236}">
                <a16:creationId xmlns:a16="http://schemas.microsoft.com/office/drawing/2014/main" id="{90BA286C-341B-A6A6-DA23-F273AB0EAAD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3283D39-4D3C-27B3-2930-BB7D7075100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9567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09A5B-8564-48E0-48D9-D0DC8D78A35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BF7260-B43D-54EF-85A5-9D09EA14154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586519E9-6D07-9CB0-94C1-D474D89C188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747C57F-8FFA-A16C-7A1F-D18E5350623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4A5A477-0F6B-4FC1-8D39-E47AB66959E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a:extLst>
              <a:ext uri="{FF2B5EF4-FFF2-40B4-BE49-F238E27FC236}">
                <a16:creationId xmlns:a16="http://schemas.microsoft.com/office/drawing/2014/main" id="{D29578D1-6C4D-3756-8E45-A481AAE0801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777FCA8-38E0-2CBE-35C7-4139EEB6A23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15518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E2EE-C556-7D91-F2DA-7AA174763FA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25420D-4C50-5F19-7AB8-11046414BB7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5126157-42BB-2E89-F09A-D4641097DD7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BA39B36-BB5D-0EA4-E640-22521AA0ECF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A4B0919-141D-3EF0-E238-23D305D12B6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a:extLst>
              <a:ext uri="{FF2B5EF4-FFF2-40B4-BE49-F238E27FC236}">
                <a16:creationId xmlns:a16="http://schemas.microsoft.com/office/drawing/2014/main" id="{8250F907-8833-2F52-EC5F-DEE7560B4CA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BE1CAAE-40BA-DA95-867E-D0237059A5A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69541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A69F-3FE5-28B0-2730-5BEBD4FC285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5ADC51-B737-07CD-FF48-04625E45F82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17D968B-9691-84E9-2209-D0A9EB6E4AB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99873CE-4996-53D9-CD7C-8FEAC0AE435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D0923D3-58C3-B53B-E023-F381D0FAF94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a:extLst>
              <a:ext uri="{FF2B5EF4-FFF2-40B4-BE49-F238E27FC236}">
                <a16:creationId xmlns:a16="http://schemas.microsoft.com/office/drawing/2014/main" id="{750A8690-F7F6-2203-0AAD-0F0CA86FD2A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259A5D82-856B-8831-1791-820EB461BC1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7285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41CB9-1803-DBE2-FADB-5E6A86A02F7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50C60C-D2F9-7689-5F2F-F66EA84D277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C689C0D-CB81-489C-5159-A88CD8B744B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7F2CD7B-E966-184E-C0BD-50FED22064E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C87F7E5-5205-085E-18B2-0FAFFCAB4D49}"/>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a:extLst>
              <a:ext uri="{FF2B5EF4-FFF2-40B4-BE49-F238E27FC236}">
                <a16:creationId xmlns:a16="http://schemas.microsoft.com/office/drawing/2014/main" id="{7BE21C2E-6F98-F650-01CB-1CB7C38C5B4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ABCCB3A-BA22-1365-B8EE-15DB41CC497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72902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F9DB5-F142-8E43-C0CC-11ACA3C86F1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4190D9-3EEB-8823-1FE7-286F2D2218D4}"/>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1B90BD69-0719-0E8F-FBED-831CB813DB3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325A598-CD3A-8523-02D1-D7FFF57B3C3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2388B2F-88A1-A524-2C6F-B98038E3863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a:extLst>
              <a:ext uri="{FF2B5EF4-FFF2-40B4-BE49-F238E27FC236}">
                <a16:creationId xmlns:a16="http://schemas.microsoft.com/office/drawing/2014/main" id="{5F16F63A-A04F-FA7B-2481-58F680F7A5A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5DD8871-1060-5774-1356-9E5A9D82A42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85109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F1870-E270-71F5-DC63-24050F28B50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053A3B-DDD1-F1A2-1CB9-04A6DE648E2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C1831FD-BCC4-120B-C3BF-F06A561E125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2A7F3E3-4823-BB3D-E2B6-CC3CB0FBCFD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1F05333-069C-2781-5CAD-5C732C01EE2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 White Hall is very security conscious - external doors only open from the inside unless there is a key code, we have security cameras and a robust visitor policy.</a:t>
            </a:r>
          </a:p>
          <a:p>
            <a:endParaRPr lang="en-US"/>
          </a:p>
          <a:p>
            <a:r>
              <a:rPr lang="en-US"/>
              <a:t>7. White Hall is owned and run by Derbyshire CC. As part of Derbyshire County Council White Hall has public liability insurance.</a:t>
            </a:r>
          </a:p>
          <a:p>
            <a:r>
              <a:rPr lang="en-US"/>
              <a:t>Schools and individuals are advised to take out insurance against personal injury, cancellation, loss or damage and ill health.</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We also hold the Learning Outside the Classroom Award.</a:t>
            </a:r>
          </a:p>
          <a:p>
            <a:endParaRPr lang="en-US"/>
          </a:p>
          <a:p>
            <a:r>
              <a:rPr lang="en-US"/>
              <a:t>8. </a:t>
            </a:r>
          </a:p>
          <a:p>
            <a:r>
              <a:rPr lang="en-US"/>
              <a:t>1. via the school</a:t>
            </a:r>
          </a:p>
          <a:p>
            <a:r>
              <a:rPr lang="en-US"/>
              <a:t>2. via the centre office -</a:t>
            </a:r>
          </a:p>
          <a:p>
            <a:r>
              <a:rPr lang="en-US"/>
              <a:t> 01298 23260</a:t>
            </a:r>
          </a:p>
          <a:p>
            <a:r>
              <a:rPr lang="en-US"/>
              <a:t>3. at night via the duty phone - 07900 617222</a:t>
            </a:r>
          </a:p>
          <a:p>
            <a:endParaRPr lang="en-US"/>
          </a:p>
          <a:p>
            <a:r>
              <a:rPr lang="en-US"/>
              <a:t>9. White hall provides all bedding.</a:t>
            </a:r>
          </a:p>
          <a:p>
            <a:endParaRPr lang="en-US"/>
          </a:p>
          <a:p>
            <a:r>
              <a:rPr lang="en-US"/>
              <a:t>10. </a:t>
            </a:r>
          </a:p>
          <a:p>
            <a:r>
              <a:rPr lang="en-US"/>
              <a:t>What should you pack – A full list will be sent out to school. Please don’t buy waterproofs and boots especially for the trip as WH provide them.  We recommend that electronic items, mobile phones and valuable items are left at home as we are unable to look after them. We also advise against packing new clothing for the activities. WH ask that participants not to wear jewellery during activities.</a:t>
            </a:r>
          </a:p>
          <a:p>
            <a:r>
              <a:rPr lang="en-US"/>
              <a:t>Remember - old clothes, plenty of warm layers, no jeans for activities, some long sleeves/trousers even in the summer.</a:t>
            </a:r>
          </a:p>
        </p:txBody>
      </p:sp>
      <p:sp>
        <p:nvSpPr>
          <p:cNvPr id="6" name="Footer Placeholder 5">
            <a:extLst>
              <a:ext uri="{FF2B5EF4-FFF2-40B4-BE49-F238E27FC236}">
                <a16:creationId xmlns:a16="http://schemas.microsoft.com/office/drawing/2014/main" id="{1C6B1DED-CF47-0CB3-9D6B-E0E273CDDDD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F7F87DD-767D-EE12-767E-A01A1ACA515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16126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White hall is in the heart of the Peak District. In the Peak District National Park and 4 miles outside Buxton. At 400 meters White Hall has stunning views of the Goyt Valley and the moors around. Visits to White Hall experience the large grounds (35 acres of woods, ponds and fields) but also the stunning countryside around.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White Hall was the first local authority outdoor </a:t>
            </a:r>
            <a:r>
              <a:rPr lang="en-US"/>
              <a:t>education center </a:t>
            </a:r>
            <a:r>
              <a:rPr lang="en-US" dirty="0"/>
              <a:t>in the UK. Over those 70 years over a million young people have experienced the White Hall Adventure. It has also trained many instructors, teachers and youth workers in that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27B1C-D588-571F-0C47-AF84FD0D949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EF6CDD-DD09-2BB5-6087-B741357E877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6F64E13-71BA-40AF-F1DF-AD022ADC630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50B6B2C-D1E8-4EA0-C0AC-2F1525BC6E8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C74AC89-D63A-DCC5-A62C-E64988A4322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White Hall was the first local authority outdoor </a:t>
            </a:r>
            <a:r>
              <a:rPr lang="en-US"/>
              <a:t>education center </a:t>
            </a:r>
            <a:r>
              <a:rPr lang="en-US" dirty="0"/>
              <a:t>in the UK. Over those 70 years over a million young people have experienced the White Hall Adventure. It has also trained many instructors, teachers and youth workers in that time.</a:t>
            </a:r>
          </a:p>
        </p:txBody>
      </p:sp>
      <p:sp>
        <p:nvSpPr>
          <p:cNvPr id="6" name="Footer Placeholder 5">
            <a:extLst>
              <a:ext uri="{FF2B5EF4-FFF2-40B4-BE49-F238E27FC236}">
                <a16:creationId xmlns:a16="http://schemas.microsoft.com/office/drawing/2014/main" id="{308E35E0-146A-F41E-E6DC-6A629A20677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8D4D732-95BE-A184-25D6-28E1C406C1D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8468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courses, which White Hall and school plan includes exciting adventure activities using real rock, caves, lakes and hills.</a:t>
            </a:r>
          </a:p>
          <a:p>
            <a:r>
              <a:rPr lang="en-US"/>
              <a:t>White Hall has robust safety procedures and policies. The safety and welfare of everyone who comes to White Hall is the priority.</a:t>
            </a:r>
          </a:p>
          <a:p>
            <a:r>
              <a:rPr lang="en-US"/>
              <a:t>White Hall holds a licence from the National Adventure Activity Licencing Authority –this means they are approved to deliver outdoor activities. It indicates and assesses that the centre has been inspected with attention paid to their safety management systems and that they work to nationally accepted standards of good practice. </a:t>
            </a:r>
          </a:p>
          <a:p>
            <a:r>
              <a:rPr lang="en-US"/>
              <a:t>They also hold the Learning Outside the Classroom Award.</a:t>
            </a:r>
          </a:p>
          <a:p>
            <a:r>
              <a:rPr lang="en-US"/>
              <a:t>All of the instructors are highly qualified in the activities they deliver and have a wealth and depth of experience of working in outdoor education.</a:t>
            </a:r>
          </a:p>
          <a:p>
            <a:r>
              <a:rPr lang="en-US"/>
              <a:t>They will do everything they can to ensure the experience will be safe, educational and fun in a caring, welcoming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White Hall works with the school to reinforce all the school values and rules. We have a few extra to help keep everyone safe:</a:t>
            </a:r>
          </a:p>
          <a:p>
            <a:r>
              <a:rPr lang="en-US"/>
              <a:t>separate girls and boys dormitary areas, no phones or cameras in dorms or changing areas and bedrooms are private spaces just for those people.</a:t>
            </a:r>
          </a:p>
          <a:p>
            <a:r>
              <a:rPr lang="en-US"/>
              <a:t>All bedding is provided by the centre. We ask children to make their beds helping to foster a sense on independence.</a:t>
            </a:r>
          </a:p>
          <a:p>
            <a:r>
              <a:rPr lang="en-US"/>
              <a:t>Every child gets their own peg where they can leave waterproofs and boots that they can borrow from White Hall.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meals at White Hall are home cooked. We can cater for any dietary need but we do need advance notice. We are a nut free centre. Meals are family style where everyone sits, serves and chats together.</a:t>
            </a:r>
          </a:p>
          <a:p>
            <a:r>
              <a:rPr lang="en-US"/>
              <a:t>After meals there are a few simple chores/duties to be 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Free time – it is a busy few days but there is some time where children have a bit of time to play, rest, socialise with each other - supervised by school staff.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Hot chocolate and biscuits.</a:t>
            </a:r>
          </a:p>
          <a:p>
            <a:endParaRPr lang="en-US"/>
          </a:p>
          <a:p>
            <a:r>
              <a:rPr lang="en-US"/>
              <a:t>Bed time to be decided by school staff but we have a general rule of quiet time between 11pm and 7.30am.</a:t>
            </a:r>
          </a:p>
          <a:p>
            <a:endParaRPr lang="en-US"/>
          </a:p>
          <a:p>
            <a:r>
              <a:rPr lang="en-US"/>
              <a:t>There is a member of White Hall staff on duty overnight if there is an emergency.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jpeg"/><Relationship Id="rId12" Type="http://schemas.openxmlformats.org/officeDocument/2006/relationships/image" Target="../media/image91.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6.svg"/><Relationship Id="rId3" Type="http://schemas.openxmlformats.org/officeDocument/2006/relationships/image" Target="../media/image93.jpe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notesSlide" Target="../notesSlides/notesSlide7.xml"/><Relationship Id="rId16" Type="http://schemas.openxmlformats.org/officeDocument/2006/relationships/image" Target="../media/image106.svg"/><Relationship Id="rId20" Type="http://schemas.openxmlformats.org/officeDocument/2006/relationships/image" Target="../media/image110.svg"/><Relationship Id="rId29"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image" Target="../media/image114.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svg"/><Relationship Id="rId10" Type="http://schemas.openxmlformats.org/officeDocument/2006/relationships/image" Target="../media/image100.svg"/><Relationship Id="rId19" Type="http://schemas.openxmlformats.org/officeDocument/2006/relationships/image" Target="../media/image109.png"/><Relationship Id="rId4" Type="http://schemas.openxmlformats.org/officeDocument/2006/relationships/image" Target="../media/image94.jpe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2.svg"/><Relationship Id="rId27" Type="http://schemas.openxmlformats.org/officeDocument/2006/relationships/image" Target="../media/image117.png"/><Relationship Id="rId30" Type="http://schemas.openxmlformats.org/officeDocument/2006/relationships/image" Target="../media/image120.svg"/></Relationships>
</file>

<file path=ppt/slides/_rels/slide21.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130.jpeg"/><Relationship Id="rId5" Type="http://schemas.openxmlformats.org/officeDocument/2006/relationships/image" Target="../media/image124.png"/><Relationship Id="rId10" Type="http://schemas.openxmlformats.org/officeDocument/2006/relationships/image" Target="../media/image129.jpeg"/><Relationship Id="rId4" Type="http://schemas.openxmlformats.org/officeDocument/2006/relationships/image" Target="../media/image123.svg"/><Relationship Id="rId9" Type="http://schemas.openxmlformats.org/officeDocument/2006/relationships/image" Target="../media/image128.jpeg"/></Relationships>
</file>

<file path=ppt/slides/_rels/slide2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png"/><Relationship Id="rId7" Type="http://schemas.openxmlformats.org/officeDocument/2006/relationships/image" Target="../media/image14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2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6.gif"/></Relationships>
</file>

<file path=ppt/slides/_rels/slide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sv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sv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21.pn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6.jpeg"/><Relationship Id="rId4" Type="http://schemas.openxmlformats.org/officeDocument/2006/relationships/image" Target="../media/image22.sv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canva.com/templates/EAFj7AkYkXE-upschool-week-1-a-global-connection-be-the-change-learning-sequence-1/" TargetMode="Externa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803259">
            <a:off x="7621654" y="2390379"/>
            <a:ext cx="17614997" cy="6360727"/>
            <a:chOff x="0" y="0"/>
            <a:chExt cx="6356731" cy="2295398"/>
          </a:xfrm>
        </p:grpSpPr>
        <p:sp>
          <p:nvSpPr>
            <p:cNvPr id="3" name="Freeform 3"/>
            <p:cNvSpPr/>
            <p:nvPr/>
          </p:nvSpPr>
          <p:spPr>
            <a:xfrm>
              <a:off x="-61849" y="-684022"/>
              <a:ext cx="6668262" cy="2986024"/>
            </a:xfrm>
            <a:custGeom>
              <a:avLst/>
              <a:gdLst/>
              <a:ahLst/>
              <a:cxnLst/>
              <a:rect l="l" t="t" r="r" b="b"/>
              <a:pathLst>
                <a:path w="6668262" h="2986024">
                  <a:moveTo>
                    <a:pt x="6129782" y="2977388"/>
                  </a:moveTo>
                  <a:cubicBezTo>
                    <a:pt x="4034663" y="2966593"/>
                    <a:pt x="2180463" y="2983738"/>
                    <a:pt x="117729" y="2969895"/>
                  </a:cubicBezTo>
                  <a:cubicBezTo>
                    <a:pt x="0" y="2685415"/>
                    <a:pt x="107442" y="2028825"/>
                    <a:pt x="90424" y="1641602"/>
                  </a:cubicBezTo>
                  <a:cubicBezTo>
                    <a:pt x="185420" y="1548130"/>
                    <a:pt x="440563" y="1699260"/>
                    <a:pt x="554228" y="1679321"/>
                  </a:cubicBezTo>
                  <a:cubicBezTo>
                    <a:pt x="646684" y="1705610"/>
                    <a:pt x="745490" y="1623314"/>
                    <a:pt x="836295" y="1674114"/>
                  </a:cubicBezTo>
                  <a:cubicBezTo>
                    <a:pt x="836549" y="1656207"/>
                    <a:pt x="861822" y="1658366"/>
                    <a:pt x="854202" y="1664589"/>
                  </a:cubicBezTo>
                  <a:cubicBezTo>
                    <a:pt x="854583" y="1665859"/>
                    <a:pt x="860044" y="1662176"/>
                    <a:pt x="865632" y="1657223"/>
                  </a:cubicBezTo>
                  <a:cubicBezTo>
                    <a:pt x="972058" y="1645920"/>
                    <a:pt x="1180973" y="1499108"/>
                    <a:pt x="1362964" y="1508125"/>
                  </a:cubicBezTo>
                  <a:cubicBezTo>
                    <a:pt x="1330579" y="1506855"/>
                    <a:pt x="1417320" y="1509649"/>
                    <a:pt x="1412240" y="1505458"/>
                  </a:cubicBezTo>
                  <a:cubicBezTo>
                    <a:pt x="1617218" y="1475740"/>
                    <a:pt x="1789176" y="1483106"/>
                    <a:pt x="2063242" y="1345692"/>
                  </a:cubicBezTo>
                  <a:cubicBezTo>
                    <a:pt x="2200910" y="1369949"/>
                    <a:pt x="2430780" y="1323467"/>
                    <a:pt x="2632075" y="1271016"/>
                  </a:cubicBezTo>
                  <a:cubicBezTo>
                    <a:pt x="2825496" y="1226693"/>
                    <a:pt x="3061589" y="1260475"/>
                    <a:pt x="3259455" y="1121664"/>
                  </a:cubicBezTo>
                  <a:cubicBezTo>
                    <a:pt x="3487547" y="1107059"/>
                    <a:pt x="3722370" y="1052068"/>
                    <a:pt x="3933698" y="994283"/>
                  </a:cubicBezTo>
                  <a:cubicBezTo>
                    <a:pt x="3951351" y="1002030"/>
                    <a:pt x="4075684" y="1019302"/>
                    <a:pt x="4134485" y="989330"/>
                  </a:cubicBezTo>
                  <a:cubicBezTo>
                    <a:pt x="4196588" y="967740"/>
                    <a:pt x="4231513" y="1005078"/>
                    <a:pt x="4313174" y="961644"/>
                  </a:cubicBezTo>
                  <a:cubicBezTo>
                    <a:pt x="4342511" y="986917"/>
                    <a:pt x="4462399" y="943229"/>
                    <a:pt x="4482338" y="954913"/>
                  </a:cubicBezTo>
                  <a:cubicBezTo>
                    <a:pt x="4647692" y="937133"/>
                    <a:pt x="4901692" y="925195"/>
                    <a:pt x="5126736" y="816483"/>
                  </a:cubicBezTo>
                  <a:cubicBezTo>
                    <a:pt x="5230622" y="820166"/>
                    <a:pt x="5512689" y="848360"/>
                    <a:pt x="5692902" y="757682"/>
                  </a:cubicBezTo>
                  <a:cubicBezTo>
                    <a:pt x="6668262" y="814832"/>
                    <a:pt x="6361430" y="0"/>
                    <a:pt x="6407023" y="2677287"/>
                  </a:cubicBezTo>
                  <a:cubicBezTo>
                    <a:pt x="6382131" y="2978531"/>
                    <a:pt x="6534658" y="2986024"/>
                    <a:pt x="6129782" y="2977388"/>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4" name="Group 4"/>
          <p:cNvGrpSpPr/>
          <p:nvPr/>
        </p:nvGrpSpPr>
        <p:grpSpPr>
          <a:xfrm>
            <a:off x="1028700" y="1023274"/>
            <a:ext cx="4410287" cy="452280"/>
            <a:chOff x="0" y="0"/>
            <a:chExt cx="5880382" cy="603040"/>
          </a:xfrm>
        </p:grpSpPr>
        <p:sp>
          <p:nvSpPr>
            <p:cNvPr id="5" name="Freeform 5"/>
            <p:cNvSpPr/>
            <p:nvPr/>
          </p:nvSpPr>
          <p:spPr>
            <a:xfrm>
              <a:off x="2161247" y="68085"/>
              <a:ext cx="3719135" cy="533076"/>
            </a:xfrm>
            <a:custGeom>
              <a:avLst/>
              <a:gdLst/>
              <a:ahLst/>
              <a:cxnLst/>
              <a:rect l="l" t="t" r="r" b="b"/>
              <a:pathLst>
                <a:path w="3719135" h="533076">
                  <a:moveTo>
                    <a:pt x="0" y="0"/>
                  </a:moveTo>
                  <a:lnTo>
                    <a:pt x="3719135" y="0"/>
                  </a:lnTo>
                  <a:lnTo>
                    <a:pt x="3719135" y="533076"/>
                  </a:lnTo>
                  <a:lnTo>
                    <a:pt x="0" y="533076"/>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0" y="0"/>
              <a:ext cx="1878628" cy="603040"/>
            </a:xfrm>
            <a:custGeom>
              <a:avLst/>
              <a:gdLst/>
              <a:ahLst/>
              <a:cxnLst/>
              <a:rect l="l" t="t" r="r" b="b"/>
              <a:pathLst>
                <a:path w="1878628" h="603040">
                  <a:moveTo>
                    <a:pt x="0" y="0"/>
                  </a:moveTo>
                  <a:lnTo>
                    <a:pt x="1878628" y="0"/>
                  </a:lnTo>
                  <a:lnTo>
                    <a:pt x="1878628" y="603040"/>
                  </a:lnTo>
                  <a:lnTo>
                    <a:pt x="0" y="603040"/>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grpSp>
      <p:sp>
        <p:nvSpPr>
          <p:cNvPr id="7" name="Freeform 7"/>
          <p:cNvSpPr/>
          <p:nvPr/>
        </p:nvSpPr>
        <p:spPr>
          <a:xfrm>
            <a:off x="1028700" y="4106037"/>
            <a:ext cx="6893785" cy="5170339"/>
          </a:xfrm>
          <a:custGeom>
            <a:avLst/>
            <a:gdLst/>
            <a:ahLst/>
            <a:cxnLst/>
            <a:rect l="l" t="t" r="r" b="b"/>
            <a:pathLst>
              <a:path w="6893785" h="5170339">
                <a:moveTo>
                  <a:pt x="0" y="0"/>
                </a:moveTo>
                <a:lnTo>
                  <a:pt x="6893785" y="0"/>
                </a:lnTo>
                <a:lnTo>
                  <a:pt x="6893785" y="5170339"/>
                </a:lnTo>
                <a:lnTo>
                  <a:pt x="0" y="5170339"/>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639465" y="437529"/>
            <a:ext cx="11840848" cy="3321334"/>
          </a:xfrm>
          <a:custGeom>
            <a:avLst/>
            <a:gdLst/>
            <a:ahLst/>
            <a:cxnLst/>
            <a:rect l="l" t="t" r="r" b="b"/>
            <a:pathLst>
              <a:path w="11840848" h="3321334">
                <a:moveTo>
                  <a:pt x="0" y="0"/>
                </a:moveTo>
                <a:lnTo>
                  <a:pt x="11840848" y="0"/>
                </a:lnTo>
                <a:lnTo>
                  <a:pt x="11840848" y="3321334"/>
                </a:lnTo>
                <a:lnTo>
                  <a:pt x="0" y="3321334"/>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7315471" y="0"/>
            <a:ext cx="972529" cy="10287000"/>
          </a:xfrm>
          <a:custGeom>
            <a:avLst/>
            <a:gdLst/>
            <a:ahLst/>
            <a:cxnLst/>
            <a:rect l="l" t="t" r="r" b="b"/>
            <a:pathLst>
              <a:path w="972529" h="10287000">
                <a:moveTo>
                  <a:pt x="0" y="0"/>
                </a:moveTo>
                <a:lnTo>
                  <a:pt x="972529" y="0"/>
                </a:lnTo>
                <a:lnTo>
                  <a:pt x="972529" y="10287000"/>
                </a:lnTo>
                <a:lnTo>
                  <a:pt x="0" y="10287000"/>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sp>
        <p:nvSpPr>
          <p:cNvPr id="2" name="Freeform 2"/>
          <p:cNvSpPr/>
          <p:nvPr/>
        </p:nvSpPr>
        <p:spPr>
          <a:xfrm rot="1093205">
            <a:off x="12279705" y="-4274"/>
            <a:ext cx="4392844" cy="5857125"/>
          </a:xfrm>
          <a:custGeom>
            <a:avLst/>
            <a:gdLst/>
            <a:ahLst/>
            <a:cxnLst/>
            <a:rect l="l" t="t" r="r" b="b"/>
            <a:pathLst>
              <a:path w="4392844" h="5857125">
                <a:moveTo>
                  <a:pt x="0" y="0"/>
                </a:moveTo>
                <a:lnTo>
                  <a:pt x="4392843" y="0"/>
                </a:lnTo>
                <a:lnTo>
                  <a:pt x="4392843" y="5857125"/>
                </a:lnTo>
                <a:lnTo>
                  <a:pt x="0" y="585712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933283">
            <a:off x="6304664" y="322648"/>
            <a:ext cx="4454696" cy="5939595"/>
          </a:xfrm>
          <a:custGeom>
            <a:avLst/>
            <a:gdLst/>
            <a:ahLst/>
            <a:cxnLst/>
            <a:rect l="l" t="t" r="r" b="b"/>
            <a:pathLst>
              <a:path w="4454696" h="5939595">
                <a:moveTo>
                  <a:pt x="0" y="0"/>
                </a:moveTo>
                <a:lnTo>
                  <a:pt x="4454696" y="0"/>
                </a:lnTo>
                <a:lnTo>
                  <a:pt x="4454696" y="5939595"/>
                </a:lnTo>
                <a:lnTo>
                  <a:pt x="0" y="593959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8532012" y="5428109"/>
            <a:ext cx="5982322" cy="4486741"/>
          </a:xfrm>
          <a:custGeom>
            <a:avLst/>
            <a:gdLst/>
            <a:ahLst/>
            <a:cxnLst/>
            <a:rect l="l" t="t" r="r" b="b"/>
            <a:pathLst>
              <a:path w="5982322" h="4486741">
                <a:moveTo>
                  <a:pt x="0" y="0"/>
                </a:moveTo>
                <a:lnTo>
                  <a:pt x="5982321" y="0"/>
                </a:lnTo>
                <a:lnTo>
                  <a:pt x="5982321" y="4486741"/>
                </a:lnTo>
                <a:lnTo>
                  <a:pt x="0" y="448674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a:off x="458602" y="1054072"/>
            <a:ext cx="5313101" cy="6389385"/>
          </a:xfrm>
          <a:prstGeom prst="rect">
            <a:avLst/>
          </a:prstGeom>
        </p:spPr>
        <p:txBody>
          <a:bodyPr lIns="0" tIns="0" rIns="0" bIns="0" rtlCol="0" anchor="t">
            <a:spAutoFit/>
          </a:bodyPr>
          <a:lstStyle/>
          <a:p>
            <a:pPr marL="0" lvl="0" indent="0" algn="l">
              <a:lnSpc>
                <a:spcPts val="10021"/>
              </a:lnSpc>
            </a:pPr>
            <a:r>
              <a:rPr lang="en-US" sz="9110" dirty="0">
                <a:solidFill>
                  <a:srgbClr val="FFF5F0"/>
                </a:solidFill>
                <a:latin typeface="Asap Condensed Bold"/>
              </a:rPr>
              <a:t>Achieve success and develop a positive attitude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EBF6"/>
        </a:solidFill>
        <a:effectLst/>
      </p:bgPr>
    </p:bg>
    <p:spTree>
      <p:nvGrpSpPr>
        <p:cNvPr id="1" name=""/>
        <p:cNvGrpSpPr/>
        <p:nvPr/>
      </p:nvGrpSpPr>
      <p:grpSpPr>
        <a:xfrm>
          <a:off x="0" y="0"/>
          <a:ext cx="0" cy="0"/>
          <a:chOff x="0" y="0"/>
          <a:chExt cx="0" cy="0"/>
        </a:xfrm>
      </p:grpSpPr>
      <p:sp>
        <p:nvSpPr>
          <p:cNvPr id="2" name="Freeform 2"/>
          <p:cNvSpPr/>
          <p:nvPr/>
        </p:nvSpPr>
        <p:spPr>
          <a:xfrm>
            <a:off x="0" y="33686"/>
            <a:ext cx="17259300" cy="2214661"/>
          </a:xfrm>
          <a:custGeom>
            <a:avLst/>
            <a:gdLst/>
            <a:ahLst/>
            <a:cxnLst/>
            <a:rect l="l" t="t" r="r" b="b"/>
            <a:pathLst>
              <a:path w="17259300" h="2214661">
                <a:moveTo>
                  <a:pt x="0" y="0"/>
                </a:moveTo>
                <a:lnTo>
                  <a:pt x="17259300" y="0"/>
                </a:lnTo>
                <a:lnTo>
                  <a:pt x="17259300" y="2214661"/>
                </a:lnTo>
                <a:lnTo>
                  <a:pt x="0" y="221466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7749558" y="0"/>
            <a:ext cx="538442" cy="10287000"/>
            <a:chOff x="0" y="0"/>
            <a:chExt cx="141812" cy="2709333"/>
          </a:xfrm>
        </p:grpSpPr>
        <p:sp>
          <p:nvSpPr>
            <p:cNvPr id="4" name="Freeform 4"/>
            <p:cNvSpPr/>
            <p:nvPr/>
          </p:nvSpPr>
          <p:spPr>
            <a:xfrm>
              <a:off x="0" y="0"/>
              <a:ext cx="141812" cy="2709333"/>
            </a:xfrm>
            <a:custGeom>
              <a:avLst/>
              <a:gdLst/>
              <a:ahLst/>
              <a:cxnLst/>
              <a:rect l="l" t="t" r="r" b="b"/>
              <a:pathLst>
                <a:path w="141812" h="2709333">
                  <a:moveTo>
                    <a:pt x="0" y="0"/>
                  </a:moveTo>
                  <a:lnTo>
                    <a:pt x="141812" y="0"/>
                  </a:lnTo>
                  <a:lnTo>
                    <a:pt x="141812" y="2709333"/>
                  </a:lnTo>
                  <a:lnTo>
                    <a:pt x="0" y="2709333"/>
                  </a:lnTo>
                  <a:close/>
                </a:path>
              </a:pathLst>
            </a:custGeom>
            <a:solidFill>
              <a:srgbClr val="37C9EF"/>
            </a:solidFill>
          </p:spPr>
          <p:txBody>
            <a:bodyPr/>
            <a:lstStyle/>
            <a:p>
              <a:endParaRPr lang="en-US"/>
            </a:p>
          </p:txBody>
        </p:sp>
        <p:sp>
          <p:nvSpPr>
            <p:cNvPr id="5" name="TextBox 5"/>
            <p:cNvSpPr txBox="1"/>
            <p:nvPr/>
          </p:nvSpPr>
          <p:spPr>
            <a:xfrm>
              <a:off x="0" y="-38100"/>
              <a:ext cx="141812" cy="2747433"/>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a:off x="2234719" y="5143500"/>
            <a:ext cx="1502279" cy="1502279"/>
            <a:chOff x="0" y="0"/>
            <a:chExt cx="2003039" cy="2003039"/>
          </a:xfrm>
        </p:grpSpPr>
        <p:grpSp>
          <p:nvGrpSpPr>
            <p:cNvPr id="7" name="Group 7"/>
            <p:cNvGrpSpPr/>
            <p:nvPr/>
          </p:nvGrpSpPr>
          <p:grpSpPr>
            <a:xfrm>
              <a:off x="0" y="0"/>
              <a:ext cx="2003039" cy="200303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10" name="Freeform 10"/>
            <p:cNvSpPr/>
            <p:nvPr/>
          </p:nvSpPr>
          <p:spPr>
            <a:xfrm>
              <a:off x="567833" y="654571"/>
              <a:ext cx="867372" cy="693898"/>
            </a:xfrm>
            <a:custGeom>
              <a:avLst/>
              <a:gdLst/>
              <a:ahLst/>
              <a:cxnLst/>
              <a:rect l="l" t="t" r="r" b="b"/>
              <a:pathLst>
                <a:path w="867372" h="693898">
                  <a:moveTo>
                    <a:pt x="0" y="0"/>
                  </a:moveTo>
                  <a:lnTo>
                    <a:pt x="867373" y="0"/>
                  </a:lnTo>
                  <a:lnTo>
                    <a:pt x="867373" y="693897"/>
                  </a:lnTo>
                  <a:lnTo>
                    <a:pt x="0" y="693897"/>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1" name="Group 11"/>
          <p:cNvGrpSpPr/>
          <p:nvPr/>
        </p:nvGrpSpPr>
        <p:grpSpPr>
          <a:xfrm>
            <a:off x="8392860" y="5143500"/>
            <a:ext cx="1502279" cy="1502279"/>
            <a:chOff x="0" y="0"/>
            <a:chExt cx="2003039" cy="2003039"/>
          </a:xfrm>
        </p:grpSpPr>
        <p:grpSp>
          <p:nvGrpSpPr>
            <p:cNvPr id="12" name="Group 12"/>
            <p:cNvGrpSpPr/>
            <p:nvPr/>
          </p:nvGrpSpPr>
          <p:grpSpPr>
            <a:xfrm>
              <a:off x="0" y="0"/>
              <a:ext cx="2003039" cy="20030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15" name="Freeform 15"/>
            <p:cNvSpPr/>
            <p:nvPr/>
          </p:nvSpPr>
          <p:spPr>
            <a:xfrm>
              <a:off x="567833" y="654571"/>
              <a:ext cx="867372" cy="693898"/>
            </a:xfrm>
            <a:custGeom>
              <a:avLst/>
              <a:gdLst/>
              <a:ahLst/>
              <a:cxnLst/>
              <a:rect l="l" t="t" r="r" b="b"/>
              <a:pathLst>
                <a:path w="867372" h="693898">
                  <a:moveTo>
                    <a:pt x="0" y="0"/>
                  </a:moveTo>
                  <a:lnTo>
                    <a:pt x="867373" y="0"/>
                  </a:lnTo>
                  <a:lnTo>
                    <a:pt x="867373" y="693897"/>
                  </a:lnTo>
                  <a:lnTo>
                    <a:pt x="0" y="693897"/>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6" name="Group 16"/>
          <p:cNvGrpSpPr/>
          <p:nvPr/>
        </p:nvGrpSpPr>
        <p:grpSpPr>
          <a:xfrm>
            <a:off x="13799417" y="5143500"/>
            <a:ext cx="1502279" cy="1502279"/>
            <a:chOff x="0" y="0"/>
            <a:chExt cx="2003039" cy="2003039"/>
          </a:xfrm>
        </p:grpSpPr>
        <p:grpSp>
          <p:nvGrpSpPr>
            <p:cNvPr id="17" name="Group 17"/>
            <p:cNvGrpSpPr/>
            <p:nvPr/>
          </p:nvGrpSpPr>
          <p:grpSpPr>
            <a:xfrm>
              <a:off x="0" y="0"/>
              <a:ext cx="2003039" cy="20030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a:p>
            </p:txBody>
          </p:sp>
        </p:grpSp>
        <p:sp>
          <p:nvSpPr>
            <p:cNvPr id="20" name="Freeform 20"/>
            <p:cNvSpPr/>
            <p:nvPr/>
          </p:nvSpPr>
          <p:spPr>
            <a:xfrm>
              <a:off x="567833" y="654571"/>
              <a:ext cx="867372" cy="693898"/>
            </a:xfrm>
            <a:custGeom>
              <a:avLst/>
              <a:gdLst/>
              <a:ahLst/>
              <a:cxnLst/>
              <a:rect l="l" t="t" r="r" b="b"/>
              <a:pathLst>
                <a:path w="867372" h="693898">
                  <a:moveTo>
                    <a:pt x="0" y="0"/>
                  </a:moveTo>
                  <a:lnTo>
                    <a:pt x="867373" y="0"/>
                  </a:lnTo>
                  <a:lnTo>
                    <a:pt x="867373" y="693897"/>
                  </a:lnTo>
                  <a:lnTo>
                    <a:pt x="0" y="693897"/>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1" name="Freeform 21"/>
          <p:cNvSpPr/>
          <p:nvPr/>
        </p:nvSpPr>
        <p:spPr>
          <a:xfrm>
            <a:off x="17259300" y="3750"/>
            <a:ext cx="1028700" cy="10283250"/>
          </a:xfrm>
          <a:custGeom>
            <a:avLst/>
            <a:gdLst/>
            <a:ahLst/>
            <a:cxnLst/>
            <a:rect l="l" t="t" r="r" b="b"/>
            <a:pathLst>
              <a:path w="1028700" h="10283250">
                <a:moveTo>
                  <a:pt x="0" y="0"/>
                </a:moveTo>
                <a:lnTo>
                  <a:pt x="1028700" y="0"/>
                </a:lnTo>
                <a:lnTo>
                  <a:pt x="1028700" y="10283250"/>
                </a:lnTo>
                <a:lnTo>
                  <a:pt x="0" y="1028325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2" name="Freeform 22"/>
          <p:cNvSpPr/>
          <p:nvPr/>
        </p:nvSpPr>
        <p:spPr>
          <a:xfrm>
            <a:off x="970961" y="2832139"/>
            <a:ext cx="4030685" cy="5374247"/>
          </a:xfrm>
          <a:custGeom>
            <a:avLst/>
            <a:gdLst/>
            <a:ahLst/>
            <a:cxnLst/>
            <a:rect l="l" t="t" r="r" b="b"/>
            <a:pathLst>
              <a:path w="4030685" h="5374247">
                <a:moveTo>
                  <a:pt x="0" y="0"/>
                </a:moveTo>
                <a:lnTo>
                  <a:pt x="4030685" y="0"/>
                </a:lnTo>
                <a:lnTo>
                  <a:pt x="4030685" y="5374247"/>
                </a:lnTo>
                <a:lnTo>
                  <a:pt x="0" y="537424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3" name="Freeform 23"/>
          <p:cNvSpPr/>
          <p:nvPr/>
        </p:nvSpPr>
        <p:spPr>
          <a:xfrm>
            <a:off x="12505382" y="2832139"/>
            <a:ext cx="4090349" cy="5453798"/>
          </a:xfrm>
          <a:custGeom>
            <a:avLst/>
            <a:gdLst/>
            <a:ahLst/>
            <a:cxnLst/>
            <a:rect l="l" t="t" r="r" b="b"/>
            <a:pathLst>
              <a:path w="4090349" h="5453798">
                <a:moveTo>
                  <a:pt x="0" y="0"/>
                </a:moveTo>
                <a:lnTo>
                  <a:pt x="4090349" y="0"/>
                </a:lnTo>
                <a:lnTo>
                  <a:pt x="4090349" y="5453798"/>
                </a:lnTo>
                <a:lnTo>
                  <a:pt x="0" y="545379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4" name="Freeform 24"/>
          <p:cNvSpPr/>
          <p:nvPr/>
        </p:nvSpPr>
        <p:spPr>
          <a:xfrm>
            <a:off x="6445253" y="3640478"/>
            <a:ext cx="5116161" cy="3837121"/>
          </a:xfrm>
          <a:custGeom>
            <a:avLst/>
            <a:gdLst/>
            <a:ahLst/>
            <a:cxnLst/>
            <a:rect l="l" t="t" r="r" b="b"/>
            <a:pathLst>
              <a:path w="5116161" h="3837121">
                <a:moveTo>
                  <a:pt x="0" y="0"/>
                </a:moveTo>
                <a:lnTo>
                  <a:pt x="5116161" y="0"/>
                </a:lnTo>
                <a:lnTo>
                  <a:pt x="5116161" y="3837121"/>
                </a:lnTo>
                <a:lnTo>
                  <a:pt x="0" y="383712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5" name="TextBox 25"/>
          <p:cNvSpPr txBox="1"/>
          <p:nvPr/>
        </p:nvSpPr>
        <p:spPr>
          <a:xfrm>
            <a:off x="1707991" y="8584376"/>
            <a:ext cx="2555736" cy="1228090"/>
          </a:xfrm>
          <a:prstGeom prst="rect">
            <a:avLst/>
          </a:prstGeom>
        </p:spPr>
        <p:txBody>
          <a:bodyPr lIns="0" tIns="0" rIns="0" bIns="0" rtlCol="0" anchor="t">
            <a:spAutoFit/>
          </a:bodyPr>
          <a:lstStyle/>
          <a:p>
            <a:pPr marL="0" lvl="0" indent="0" algn="ctr">
              <a:lnSpc>
                <a:spcPts val="4939"/>
              </a:lnSpc>
            </a:pPr>
            <a:r>
              <a:rPr lang="en-US" sz="3799" dirty="0">
                <a:solidFill>
                  <a:srgbClr val="18427A"/>
                </a:solidFill>
                <a:latin typeface="Asap Condensed Bold"/>
              </a:rPr>
              <a:t>THROUGH ACTIVITIES</a:t>
            </a:r>
          </a:p>
        </p:txBody>
      </p:sp>
      <p:sp>
        <p:nvSpPr>
          <p:cNvPr id="26" name="TextBox 26"/>
          <p:cNvSpPr txBox="1"/>
          <p:nvPr/>
        </p:nvSpPr>
        <p:spPr>
          <a:xfrm>
            <a:off x="6667139" y="8148801"/>
            <a:ext cx="4834828" cy="1246833"/>
          </a:xfrm>
          <a:prstGeom prst="rect">
            <a:avLst/>
          </a:prstGeom>
        </p:spPr>
        <p:txBody>
          <a:bodyPr lIns="0" tIns="0" rIns="0" bIns="0" rtlCol="0" anchor="t">
            <a:spAutoFit/>
          </a:bodyPr>
          <a:lstStyle/>
          <a:p>
            <a:pPr marL="0" lvl="0" indent="0" algn="ctr">
              <a:lnSpc>
                <a:spcPts val="4971"/>
              </a:lnSpc>
            </a:pPr>
            <a:r>
              <a:rPr lang="en-US" sz="3824" dirty="0">
                <a:solidFill>
                  <a:srgbClr val="18427A"/>
                </a:solidFill>
                <a:latin typeface="Asap Condensed Bold"/>
              </a:rPr>
              <a:t>THROUGH A SHARED RESIDENTIAL EXPERIENCE</a:t>
            </a:r>
          </a:p>
        </p:txBody>
      </p:sp>
      <p:sp>
        <p:nvSpPr>
          <p:cNvPr id="27" name="TextBox 27"/>
          <p:cNvSpPr txBox="1"/>
          <p:nvPr/>
        </p:nvSpPr>
        <p:spPr>
          <a:xfrm>
            <a:off x="13816265" y="8149236"/>
            <a:ext cx="1877893" cy="1718380"/>
          </a:xfrm>
          <a:prstGeom prst="rect">
            <a:avLst/>
          </a:prstGeom>
        </p:spPr>
        <p:txBody>
          <a:bodyPr lIns="0" tIns="0" rIns="0" bIns="0" rtlCol="0" anchor="t">
            <a:spAutoFit/>
          </a:bodyPr>
          <a:lstStyle/>
          <a:p>
            <a:pPr algn="ctr">
              <a:lnSpc>
                <a:spcPts val="6833"/>
              </a:lnSpc>
            </a:pPr>
            <a:endParaRPr dirty="0"/>
          </a:p>
          <a:p>
            <a:pPr marL="0" lvl="0" indent="0" algn="ctr">
              <a:lnSpc>
                <a:spcPts val="6833"/>
              </a:lnSpc>
            </a:pPr>
            <a:r>
              <a:rPr lang="en-US" sz="5256" spc="205" dirty="0">
                <a:solidFill>
                  <a:srgbClr val="18427A"/>
                </a:solidFill>
                <a:latin typeface="Asap Condensed Bold"/>
              </a:rPr>
              <a:t>FUN </a:t>
            </a:r>
          </a:p>
        </p:txBody>
      </p:sp>
      <p:sp>
        <p:nvSpPr>
          <p:cNvPr id="28" name="TextBox 28"/>
          <p:cNvSpPr txBox="1"/>
          <p:nvPr/>
        </p:nvSpPr>
        <p:spPr>
          <a:xfrm>
            <a:off x="1409428" y="364927"/>
            <a:ext cx="4944185" cy="1569095"/>
          </a:xfrm>
          <a:prstGeom prst="rect">
            <a:avLst/>
          </a:prstGeom>
        </p:spPr>
        <p:txBody>
          <a:bodyPr lIns="0" tIns="0" rIns="0" bIns="0" rtlCol="0" anchor="t">
            <a:spAutoFit/>
          </a:bodyPr>
          <a:lstStyle/>
          <a:p>
            <a:pPr algn="ctr">
              <a:lnSpc>
                <a:spcPts val="12739"/>
              </a:lnSpc>
              <a:spcBef>
                <a:spcPct val="0"/>
              </a:spcBef>
            </a:pPr>
            <a:r>
              <a:rPr lang="en-US" sz="9099">
                <a:solidFill>
                  <a:srgbClr val="FFFFFF"/>
                </a:solidFill>
                <a:latin typeface="Asap Condensed Bold"/>
              </a:rPr>
              <a:t>HOW?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392544" y="4154952"/>
            <a:ext cx="11958151" cy="1929323"/>
            <a:chOff x="0" y="0"/>
            <a:chExt cx="3149472" cy="508135"/>
          </a:xfrm>
        </p:grpSpPr>
        <p:sp>
          <p:nvSpPr>
            <p:cNvPr id="3" name="Freeform 3"/>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solidFill>
              <a:srgbClr val="145DA0"/>
            </a:solidFill>
          </p:spPr>
          <p:txBody>
            <a:bodyPr/>
            <a:lstStyle/>
            <a:p>
              <a:endParaRPr lang="en-US"/>
            </a:p>
          </p:txBody>
        </p:sp>
        <p:sp>
          <p:nvSpPr>
            <p:cNvPr id="4" name="TextBox 4"/>
            <p:cNvSpPr txBox="1"/>
            <p:nvPr/>
          </p:nvSpPr>
          <p:spPr>
            <a:xfrm>
              <a:off x="0" y="-28575"/>
              <a:ext cx="3149472" cy="536710"/>
            </a:xfrm>
            <a:prstGeom prst="rect">
              <a:avLst/>
            </a:prstGeom>
          </p:spPr>
          <p:txBody>
            <a:bodyPr lIns="50800" tIns="50800" rIns="50800" bIns="50800" rtlCol="0" anchor="ctr"/>
            <a:lstStyle/>
            <a:p>
              <a:pPr algn="ctr">
                <a:lnSpc>
                  <a:spcPts val="2590"/>
                </a:lnSpc>
              </a:pPr>
              <a:endParaRPr/>
            </a:p>
          </p:txBody>
        </p:sp>
      </p:grpSp>
      <p:sp>
        <p:nvSpPr>
          <p:cNvPr id="5" name="Freeform 5"/>
          <p:cNvSpPr/>
          <p:nvPr/>
        </p:nvSpPr>
        <p:spPr>
          <a:xfrm>
            <a:off x="11208957" y="-1011147"/>
            <a:ext cx="2647750" cy="2647750"/>
          </a:xfrm>
          <a:custGeom>
            <a:avLst/>
            <a:gdLst/>
            <a:ahLst/>
            <a:cxnLst/>
            <a:rect l="l" t="t" r="r" b="b"/>
            <a:pathLst>
              <a:path w="2647750" h="2647750">
                <a:moveTo>
                  <a:pt x="0" y="0"/>
                </a:moveTo>
                <a:lnTo>
                  <a:pt x="2647750" y="0"/>
                </a:lnTo>
                <a:lnTo>
                  <a:pt x="2647750" y="2647750"/>
                </a:lnTo>
                <a:lnTo>
                  <a:pt x="0" y="2647750"/>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a:grpSpLocks noChangeAspect="1"/>
          </p:cNvGrpSpPr>
          <p:nvPr/>
        </p:nvGrpSpPr>
        <p:grpSpPr>
          <a:xfrm>
            <a:off x="10380940" y="649592"/>
            <a:ext cx="7516996" cy="8987817"/>
            <a:chOff x="0" y="0"/>
            <a:chExt cx="8603361" cy="10286746"/>
          </a:xfrm>
        </p:grpSpPr>
        <p:sp>
          <p:nvSpPr>
            <p:cNvPr id="7" name="Freeform 7"/>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8" name="Freeform 8"/>
          <p:cNvSpPr/>
          <p:nvPr/>
        </p:nvSpPr>
        <p:spPr>
          <a:xfrm>
            <a:off x="-295175" y="8630507"/>
            <a:ext cx="2647750" cy="2647750"/>
          </a:xfrm>
          <a:custGeom>
            <a:avLst/>
            <a:gdLst/>
            <a:ahLst/>
            <a:cxnLst/>
            <a:rect l="l" t="t" r="r" b="b"/>
            <a:pathLst>
              <a:path w="2647750" h="2647750">
                <a:moveTo>
                  <a:pt x="0" y="0"/>
                </a:moveTo>
                <a:lnTo>
                  <a:pt x="2647750" y="0"/>
                </a:lnTo>
                <a:lnTo>
                  <a:pt x="2647750" y="2647751"/>
                </a:lnTo>
                <a:lnTo>
                  <a:pt x="0" y="2647751"/>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0"/>
            <a:ext cx="1427688" cy="10287000"/>
          </a:xfrm>
          <a:custGeom>
            <a:avLst/>
            <a:gdLst/>
            <a:ahLst/>
            <a:cxnLst/>
            <a:rect l="l" t="t" r="r" b="b"/>
            <a:pathLst>
              <a:path w="1427688" h="10287000">
                <a:moveTo>
                  <a:pt x="0" y="0"/>
                </a:moveTo>
                <a:lnTo>
                  <a:pt x="1427688" y="0"/>
                </a:lnTo>
                <a:lnTo>
                  <a:pt x="1427688" y="10287000"/>
                </a:lnTo>
                <a:lnTo>
                  <a:pt x="0" y="1028700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1769690" y="1019175"/>
            <a:ext cx="8214946" cy="5841665"/>
          </a:xfrm>
          <a:prstGeom prst="rect">
            <a:avLst/>
          </a:prstGeom>
        </p:spPr>
        <p:txBody>
          <a:bodyPr lIns="0" tIns="0" rIns="0" bIns="0" rtlCol="0" anchor="t">
            <a:spAutoFit/>
          </a:bodyPr>
          <a:lstStyle/>
          <a:p>
            <a:pPr>
              <a:lnSpc>
                <a:spcPts val="11538"/>
              </a:lnSpc>
            </a:pPr>
            <a:r>
              <a:rPr lang="en-US" sz="9615">
                <a:solidFill>
                  <a:srgbClr val="56AEFF"/>
                </a:solidFill>
                <a:latin typeface="Asap Condensed Bold"/>
              </a:rPr>
              <a:t>SO WHAT’S YOUR STAY AT WHITE HALL GOING TO BE LIKE?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grpSp>
        <p:nvGrpSpPr>
          <p:cNvPr id="2" name="Group 2"/>
          <p:cNvGrpSpPr/>
          <p:nvPr/>
        </p:nvGrpSpPr>
        <p:grpSpPr>
          <a:xfrm>
            <a:off x="2771269" y="3466398"/>
            <a:ext cx="2878546" cy="4863421"/>
            <a:chOff x="0" y="0"/>
            <a:chExt cx="758135" cy="1280901"/>
          </a:xfrm>
        </p:grpSpPr>
        <p:sp>
          <p:nvSpPr>
            <p:cNvPr id="3" name="Freeform 3"/>
            <p:cNvSpPr/>
            <p:nvPr/>
          </p:nvSpPr>
          <p:spPr>
            <a:xfrm>
              <a:off x="0" y="0"/>
              <a:ext cx="758135" cy="1280901"/>
            </a:xfrm>
            <a:custGeom>
              <a:avLst/>
              <a:gdLst/>
              <a:ahLst/>
              <a:cxnLst/>
              <a:rect l="l" t="t" r="r" b="b"/>
              <a:pathLst>
                <a:path w="758135" h="1280901">
                  <a:moveTo>
                    <a:pt x="43032" y="0"/>
                  </a:moveTo>
                  <a:lnTo>
                    <a:pt x="715103" y="0"/>
                  </a:lnTo>
                  <a:cubicBezTo>
                    <a:pt x="738869" y="0"/>
                    <a:pt x="758135" y="19266"/>
                    <a:pt x="758135" y="43032"/>
                  </a:cubicBezTo>
                  <a:lnTo>
                    <a:pt x="758135" y="1237869"/>
                  </a:lnTo>
                  <a:cubicBezTo>
                    <a:pt x="758135" y="1249281"/>
                    <a:pt x="753602" y="1260227"/>
                    <a:pt x="745532" y="1268297"/>
                  </a:cubicBezTo>
                  <a:cubicBezTo>
                    <a:pt x="737461" y="1276367"/>
                    <a:pt x="726516" y="1280901"/>
                    <a:pt x="715103" y="1280901"/>
                  </a:cubicBezTo>
                  <a:lnTo>
                    <a:pt x="43032" y="1280901"/>
                  </a:lnTo>
                  <a:cubicBezTo>
                    <a:pt x="31619" y="1280901"/>
                    <a:pt x="20674" y="1276367"/>
                    <a:pt x="12604" y="1268297"/>
                  </a:cubicBezTo>
                  <a:cubicBezTo>
                    <a:pt x="4534" y="1260227"/>
                    <a:pt x="0" y="1249281"/>
                    <a:pt x="0" y="1237869"/>
                  </a:cubicBezTo>
                  <a:lnTo>
                    <a:pt x="0" y="43032"/>
                  </a:lnTo>
                  <a:cubicBezTo>
                    <a:pt x="0" y="31619"/>
                    <a:pt x="4534" y="20674"/>
                    <a:pt x="12604" y="12604"/>
                  </a:cubicBezTo>
                  <a:cubicBezTo>
                    <a:pt x="20674" y="4534"/>
                    <a:pt x="31619" y="0"/>
                    <a:pt x="43032" y="0"/>
                  </a:cubicBezTo>
                  <a:close/>
                </a:path>
              </a:pathLst>
            </a:custGeom>
            <a:gradFill rotWithShape="1">
              <a:gsLst>
                <a:gs pos="0">
                  <a:srgbClr val="048AFF">
                    <a:alpha val="100000"/>
                  </a:srgbClr>
                </a:gs>
                <a:gs pos="100000">
                  <a:srgbClr val="B100E8">
                    <a:alpha val="100000"/>
                  </a:srgbClr>
                </a:gs>
              </a:gsLst>
              <a:path path="circle">
                <a:fillToRect r="100000" b="100000"/>
              </a:path>
              <a:tileRect l="-100000" t="-100000"/>
            </a:gradFill>
          </p:spPr>
          <p:txBody>
            <a:bodyPr/>
            <a:lstStyle/>
            <a:p>
              <a:endParaRPr lang="en-US"/>
            </a:p>
          </p:txBody>
        </p:sp>
        <p:sp>
          <p:nvSpPr>
            <p:cNvPr id="4" name="TextBox 4"/>
            <p:cNvSpPr txBox="1"/>
            <p:nvPr/>
          </p:nvSpPr>
          <p:spPr>
            <a:xfrm>
              <a:off x="0" y="-9525"/>
              <a:ext cx="758135" cy="1290426"/>
            </a:xfrm>
            <a:prstGeom prst="rect">
              <a:avLst/>
            </a:prstGeom>
          </p:spPr>
          <p:txBody>
            <a:bodyPr lIns="50800" tIns="50800" rIns="50800" bIns="50800" rtlCol="0" anchor="ctr"/>
            <a:lstStyle/>
            <a:p>
              <a:pPr algn="ctr">
                <a:lnSpc>
                  <a:spcPts val="3131"/>
                </a:lnSpc>
              </a:pPr>
              <a:endParaRPr/>
            </a:p>
          </p:txBody>
        </p:sp>
      </p:grpSp>
      <p:grpSp>
        <p:nvGrpSpPr>
          <p:cNvPr id="5" name="Group 5"/>
          <p:cNvGrpSpPr>
            <a:grpSpLocks noChangeAspect="1"/>
          </p:cNvGrpSpPr>
          <p:nvPr/>
        </p:nvGrpSpPr>
        <p:grpSpPr>
          <a:xfrm>
            <a:off x="2892984" y="3622133"/>
            <a:ext cx="2635116" cy="2635116"/>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0" name="Group 10"/>
          <p:cNvGrpSpPr/>
          <p:nvPr/>
        </p:nvGrpSpPr>
        <p:grpSpPr>
          <a:xfrm>
            <a:off x="6061944" y="3466398"/>
            <a:ext cx="2878546" cy="4863421"/>
            <a:chOff x="0" y="0"/>
            <a:chExt cx="758135" cy="1280901"/>
          </a:xfrm>
        </p:grpSpPr>
        <p:sp>
          <p:nvSpPr>
            <p:cNvPr id="11" name="Freeform 11"/>
            <p:cNvSpPr/>
            <p:nvPr/>
          </p:nvSpPr>
          <p:spPr>
            <a:xfrm>
              <a:off x="0" y="0"/>
              <a:ext cx="758135" cy="1280901"/>
            </a:xfrm>
            <a:custGeom>
              <a:avLst/>
              <a:gdLst/>
              <a:ahLst/>
              <a:cxnLst/>
              <a:rect l="l" t="t" r="r" b="b"/>
              <a:pathLst>
                <a:path w="758135" h="1280901">
                  <a:moveTo>
                    <a:pt x="43032" y="0"/>
                  </a:moveTo>
                  <a:lnTo>
                    <a:pt x="715103" y="0"/>
                  </a:lnTo>
                  <a:cubicBezTo>
                    <a:pt x="738869" y="0"/>
                    <a:pt x="758135" y="19266"/>
                    <a:pt x="758135" y="43032"/>
                  </a:cubicBezTo>
                  <a:lnTo>
                    <a:pt x="758135" y="1237869"/>
                  </a:lnTo>
                  <a:cubicBezTo>
                    <a:pt x="758135" y="1249281"/>
                    <a:pt x="753602" y="1260227"/>
                    <a:pt x="745532" y="1268297"/>
                  </a:cubicBezTo>
                  <a:cubicBezTo>
                    <a:pt x="737461" y="1276367"/>
                    <a:pt x="726516" y="1280901"/>
                    <a:pt x="715103" y="1280901"/>
                  </a:cubicBezTo>
                  <a:lnTo>
                    <a:pt x="43032" y="1280901"/>
                  </a:lnTo>
                  <a:cubicBezTo>
                    <a:pt x="31619" y="1280901"/>
                    <a:pt x="20674" y="1276367"/>
                    <a:pt x="12604" y="1268297"/>
                  </a:cubicBezTo>
                  <a:cubicBezTo>
                    <a:pt x="4534" y="1260227"/>
                    <a:pt x="0" y="1249281"/>
                    <a:pt x="0" y="1237869"/>
                  </a:cubicBezTo>
                  <a:lnTo>
                    <a:pt x="0" y="43032"/>
                  </a:lnTo>
                  <a:cubicBezTo>
                    <a:pt x="0" y="31619"/>
                    <a:pt x="4534" y="20674"/>
                    <a:pt x="12604" y="12604"/>
                  </a:cubicBezTo>
                  <a:cubicBezTo>
                    <a:pt x="20674" y="4534"/>
                    <a:pt x="31619" y="0"/>
                    <a:pt x="43032" y="0"/>
                  </a:cubicBezTo>
                  <a:close/>
                </a:path>
              </a:pathLst>
            </a:custGeom>
            <a:gradFill rotWithShape="1">
              <a:gsLst>
                <a:gs pos="0">
                  <a:srgbClr val="048AFF">
                    <a:alpha val="100000"/>
                  </a:srgbClr>
                </a:gs>
                <a:gs pos="100000">
                  <a:srgbClr val="B100E8">
                    <a:alpha val="100000"/>
                  </a:srgbClr>
                </a:gs>
              </a:gsLst>
              <a:path path="circle">
                <a:fillToRect r="100000" b="100000"/>
              </a:path>
              <a:tileRect l="-100000" t="-100000"/>
            </a:gradFill>
          </p:spPr>
          <p:txBody>
            <a:bodyPr/>
            <a:lstStyle/>
            <a:p>
              <a:endParaRPr lang="en-US"/>
            </a:p>
          </p:txBody>
        </p:sp>
        <p:sp>
          <p:nvSpPr>
            <p:cNvPr id="12" name="TextBox 12"/>
            <p:cNvSpPr txBox="1"/>
            <p:nvPr/>
          </p:nvSpPr>
          <p:spPr>
            <a:xfrm>
              <a:off x="0" y="-9525"/>
              <a:ext cx="758135" cy="1290426"/>
            </a:xfrm>
            <a:prstGeom prst="rect">
              <a:avLst/>
            </a:prstGeom>
          </p:spPr>
          <p:txBody>
            <a:bodyPr lIns="50800" tIns="50800" rIns="50800" bIns="50800" rtlCol="0" anchor="ctr"/>
            <a:lstStyle/>
            <a:p>
              <a:pPr algn="ctr">
                <a:lnSpc>
                  <a:spcPts val="3131"/>
                </a:lnSpc>
              </a:pPr>
              <a:endParaRPr/>
            </a:p>
          </p:txBody>
        </p:sp>
      </p:grpSp>
      <p:grpSp>
        <p:nvGrpSpPr>
          <p:cNvPr id="13" name="Group 13"/>
          <p:cNvGrpSpPr>
            <a:grpSpLocks noChangeAspect="1"/>
          </p:cNvGrpSpPr>
          <p:nvPr/>
        </p:nvGrpSpPr>
        <p:grpSpPr>
          <a:xfrm>
            <a:off x="6183659" y="3622133"/>
            <a:ext cx="2635116" cy="2635116"/>
            <a:chOff x="0" y="0"/>
            <a:chExt cx="6350000" cy="6350000"/>
          </a:xfrm>
        </p:grpSpPr>
        <p:sp>
          <p:nvSpPr>
            <p:cNvPr id="14" name="Freeform 1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15" name="Group 15"/>
          <p:cNvGrpSpPr/>
          <p:nvPr/>
        </p:nvGrpSpPr>
        <p:grpSpPr>
          <a:xfrm>
            <a:off x="9350065" y="3466398"/>
            <a:ext cx="2878546" cy="4863421"/>
            <a:chOff x="0" y="0"/>
            <a:chExt cx="758135" cy="1280901"/>
          </a:xfrm>
        </p:grpSpPr>
        <p:sp>
          <p:nvSpPr>
            <p:cNvPr id="16" name="Freeform 16"/>
            <p:cNvSpPr/>
            <p:nvPr/>
          </p:nvSpPr>
          <p:spPr>
            <a:xfrm>
              <a:off x="0" y="0"/>
              <a:ext cx="758135" cy="1280901"/>
            </a:xfrm>
            <a:custGeom>
              <a:avLst/>
              <a:gdLst/>
              <a:ahLst/>
              <a:cxnLst/>
              <a:rect l="l" t="t" r="r" b="b"/>
              <a:pathLst>
                <a:path w="758135" h="1280901">
                  <a:moveTo>
                    <a:pt x="43032" y="0"/>
                  </a:moveTo>
                  <a:lnTo>
                    <a:pt x="715103" y="0"/>
                  </a:lnTo>
                  <a:cubicBezTo>
                    <a:pt x="738869" y="0"/>
                    <a:pt x="758135" y="19266"/>
                    <a:pt x="758135" y="43032"/>
                  </a:cubicBezTo>
                  <a:lnTo>
                    <a:pt x="758135" y="1237869"/>
                  </a:lnTo>
                  <a:cubicBezTo>
                    <a:pt x="758135" y="1249281"/>
                    <a:pt x="753602" y="1260227"/>
                    <a:pt x="745532" y="1268297"/>
                  </a:cubicBezTo>
                  <a:cubicBezTo>
                    <a:pt x="737461" y="1276367"/>
                    <a:pt x="726516" y="1280901"/>
                    <a:pt x="715103" y="1280901"/>
                  </a:cubicBezTo>
                  <a:lnTo>
                    <a:pt x="43032" y="1280901"/>
                  </a:lnTo>
                  <a:cubicBezTo>
                    <a:pt x="31619" y="1280901"/>
                    <a:pt x="20674" y="1276367"/>
                    <a:pt x="12604" y="1268297"/>
                  </a:cubicBezTo>
                  <a:cubicBezTo>
                    <a:pt x="4534" y="1260227"/>
                    <a:pt x="0" y="1249281"/>
                    <a:pt x="0" y="1237869"/>
                  </a:cubicBezTo>
                  <a:lnTo>
                    <a:pt x="0" y="43032"/>
                  </a:lnTo>
                  <a:cubicBezTo>
                    <a:pt x="0" y="31619"/>
                    <a:pt x="4534" y="20674"/>
                    <a:pt x="12604" y="12604"/>
                  </a:cubicBezTo>
                  <a:cubicBezTo>
                    <a:pt x="20674" y="4534"/>
                    <a:pt x="31619" y="0"/>
                    <a:pt x="43032" y="0"/>
                  </a:cubicBezTo>
                  <a:close/>
                </a:path>
              </a:pathLst>
            </a:custGeom>
            <a:gradFill rotWithShape="1">
              <a:gsLst>
                <a:gs pos="0">
                  <a:srgbClr val="048AFF">
                    <a:alpha val="100000"/>
                  </a:srgbClr>
                </a:gs>
                <a:gs pos="100000">
                  <a:srgbClr val="B100E8">
                    <a:alpha val="100000"/>
                  </a:srgbClr>
                </a:gs>
              </a:gsLst>
              <a:path path="circle">
                <a:fillToRect r="100000" b="100000"/>
              </a:path>
              <a:tileRect l="-100000" t="-100000"/>
            </a:gradFill>
          </p:spPr>
          <p:txBody>
            <a:bodyPr/>
            <a:lstStyle/>
            <a:p>
              <a:endParaRPr lang="en-US"/>
            </a:p>
          </p:txBody>
        </p:sp>
        <p:sp>
          <p:nvSpPr>
            <p:cNvPr id="17" name="TextBox 17"/>
            <p:cNvSpPr txBox="1"/>
            <p:nvPr/>
          </p:nvSpPr>
          <p:spPr>
            <a:xfrm>
              <a:off x="0" y="-9525"/>
              <a:ext cx="758135" cy="1290426"/>
            </a:xfrm>
            <a:prstGeom prst="rect">
              <a:avLst/>
            </a:prstGeom>
          </p:spPr>
          <p:txBody>
            <a:bodyPr lIns="50800" tIns="50800" rIns="50800" bIns="50800" rtlCol="0" anchor="ctr"/>
            <a:lstStyle/>
            <a:p>
              <a:pPr algn="ctr">
                <a:lnSpc>
                  <a:spcPts val="3131"/>
                </a:lnSpc>
              </a:pPr>
              <a:endParaRPr/>
            </a:p>
          </p:txBody>
        </p:sp>
      </p:grpSp>
      <p:grpSp>
        <p:nvGrpSpPr>
          <p:cNvPr id="18" name="Group 18"/>
          <p:cNvGrpSpPr>
            <a:grpSpLocks noChangeAspect="1"/>
          </p:cNvGrpSpPr>
          <p:nvPr/>
        </p:nvGrpSpPr>
        <p:grpSpPr>
          <a:xfrm>
            <a:off x="9471780" y="3622133"/>
            <a:ext cx="2635116" cy="2635116"/>
            <a:chOff x="0" y="0"/>
            <a:chExt cx="6350000" cy="6350000"/>
          </a:xfrm>
        </p:grpSpPr>
        <p:sp>
          <p:nvSpPr>
            <p:cNvPr id="19" name="Freeform 1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20" name="Group 20"/>
          <p:cNvGrpSpPr/>
          <p:nvPr/>
        </p:nvGrpSpPr>
        <p:grpSpPr>
          <a:xfrm>
            <a:off x="12638186" y="3466398"/>
            <a:ext cx="2878546" cy="4863421"/>
            <a:chOff x="0" y="0"/>
            <a:chExt cx="758135" cy="1280901"/>
          </a:xfrm>
        </p:grpSpPr>
        <p:sp>
          <p:nvSpPr>
            <p:cNvPr id="21" name="Freeform 21"/>
            <p:cNvSpPr/>
            <p:nvPr/>
          </p:nvSpPr>
          <p:spPr>
            <a:xfrm>
              <a:off x="0" y="0"/>
              <a:ext cx="758135" cy="1280901"/>
            </a:xfrm>
            <a:custGeom>
              <a:avLst/>
              <a:gdLst/>
              <a:ahLst/>
              <a:cxnLst/>
              <a:rect l="l" t="t" r="r" b="b"/>
              <a:pathLst>
                <a:path w="758135" h="1280901">
                  <a:moveTo>
                    <a:pt x="43032" y="0"/>
                  </a:moveTo>
                  <a:lnTo>
                    <a:pt x="715103" y="0"/>
                  </a:lnTo>
                  <a:cubicBezTo>
                    <a:pt x="738869" y="0"/>
                    <a:pt x="758135" y="19266"/>
                    <a:pt x="758135" y="43032"/>
                  </a:cubicBezTo>
                  <a:lnTo>
                    <a:pt x="758135" y="1237869"/>
                  </a:lnTo>
                  <a:cubicBezTo>
                    <a:pt x="758135" y="1249281"/>
                    <a:pt x="753602" y="1260227"/>
                    <a:pt x="745532" y="1268297"/>
                  </a:cubicBezTo>
                  <a:cubicBezTo>
                    <a:pt x="737461" y="1276367"/>
                    <a:pt x="726516" y="1280901"/>
                    <a:pt x="715103" y="1280901"/>
                  </a:cubicBezTo>
                  <a:lnTo>
                    <a:pt x="43032" y="1280901"/>
                  </a:lnTo>
                  <a:cubicBezTo>
                    <a:pt x="31619" y="1280901"/>
                    <a:pt x="20674" y="1276367"/>
                    <a:pt x="12604" y="1268297"/>
                  </a:cubicBezTo>
                  <a:cubicBezTo>
                    <a:pt x="4534" y="1260227"/>
                    <a:pt x="0" y="1249281"/>
                    <a:pt x="0" y="1237869"/>
                  </a:cubicBezTo>
                  <a:lnTo>
                    <a:pt x="0" y="43032"/>
                  </a:lnTo>
                  <a:cubicBezTo>
                    <a:pt x="0" y="31619"/>
                    <a:pt x="4534" y="20674"/>
                    <a:pt x="12604" y="12604"/>
                  </a:cubicBezTo>
                  <a:cubicBezTo>
                    <a:pt x="20674" y="4534"/>
                    <a:pt x="31619" y="0"/>
                    <a:pt x="43032" y="0"/>
                  </a:cubicBezTo>
                  <a:close/>
                </a:path>
              </a:pathLst>
            </a:custGeom>
            <a:gradFill rotWithShape="1">
              <a:gsLst>
                <a:gs pos="0">
                  <a:srgbClr val="048AFF">
                    <a:alpha val="100000"/>
                  </a:srgbClr>
                </a:gs>
                <a:gs pos="100000">
                  <a:srgbClr val="B100E8">
                    <a:alpha val="100000"/>
                  </a:srgbClr>
                </a:gs>
              </a:gsLst>
              <a:path path="circle">
                <a:fillToRect r="100000" b="100000"/>
              </a:path>
              <a:tileRect l="-100000" t="-100000"/>
            </a:gradFill>
          </p:spPr>
          <p:txBody>
            <a:bodyPr/>
            <a:lstStyle/>
            <a:p>
              <a:endParaRPr lang="en-US"/>
            </a:p>
          </p:txBody>
        </p:sp>
        <p:sp>
          <p:nvSpPr>
            <p:cNvPr id="22" name="TextBox 22"/>
            <p:cNvSpPr txBox="1"/>
            <p:nvPr/>
          </p:nvSpPr>
          <p:spPr>
            <a:xfrm>
              <a:off x="0" y="-9525"/>
              <a:ext cx="758135" cy="1290426"/>
            </a:xfrm>
            <a:prstGeom prst="rect">
              <a:avLst/>
            </a:prstGeom>
          </p:spPr>
          <p:txBody>
            <a:bodyPr lIns="50800" tIns="50800" rIns="50800" bIns="50800" rtlCol="0" anchor="ctr"/>
            <a:lstStyle/>
            <a:p>
              <a:pPr algn="ctr">
                <a:lnSpc>
                  <a:spcPts val="3131"/>
                </a:lnSpc>
              </a:pPr>
              <a:endParaRPr/>
            </a:p>
          </p:txBody>
        </p:sp>
      </p:grpSp>
      <p:grpSp>
        <p:nvGrpSpPr>
          <p:cNvPr id="23" name="Group 23"/>
          <p:cNvGrpSpPr>
            <a:grpSpLocks noChangeAspect="1"/>
          </p:cNvGrpSpPr>
          <p:nvPr/>
        </p:nvGrpSpPr>
        <p:grpSpPr>
          <a:xfrm>
            <a:off x="12759901" y="3622133"/>
            <a:ext cx="2635116" cy="2635116"/>
            <a:chOff x="0" y="0"/>
            <a:chExt cx="6350000" cy="6350000"/>
          </a:xfrm>
        </p:grpSpPr>
        <p:sp>
          <p:nvSpPr>
            <p:cNvPr id="24" name="Freeform 2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25" name="Freeform 25"/>
          <p:cNvSpPr/>
          <p:nvPr/>
        </p:nvSpPr>
        <p:spPr>
          <a:xfrm>
            <a:off x="16979673" y="0"/>
            <a:ext cx="1308327" cy="10287000"/>
          </a:xfrm>
          <a:custGeom>
            <a:avLst/>
            <a:gdLst/>
            <a:ahLst/>
            <a:cxnLst/>
            <a:rect l="l" t="t" r="r" b="b"/>
            <a:pathLst>
              <a:path w="1308327" h="10287000">
                <a:moveTo>
                  <a:pt x="0" y="0"/>
                </a:moveTo>
                <a:lnTo>
                  <a:pt x="1308327" y="0"/>
                </a:lnTo>
                <a:lnTo>
                  <a:pt x="1308327" y="10287000"/>
                </a:lnTo>
                <a:lnTo>
                  <a:pt x="0" y="1028700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6" name="TextBox 26"/>
          <p:cNvSpPr txBox="1"/>
          <p:nvPr/>
        </p:nvSpPr>
        <p:spPr>
          <a:xfrm>
            <a:off x="1860718" y="876300"/>
            <a:ext cx="14112056" cy="1344303"/>
          </a:xfrm>
          <a:prstGeom prst="rect">
            <a:avLst/>
          </a:prstGeom>
        </p:spPr>
        <p:txBody>
          <a:bodyPr lIns="0" tIns="0" rIns="0" bIns="0" rtlCol="0" anchor="t">
            <a:spAutoFit/>
          </a:bodyPr>
          <a:lstStyle/>
          <a:p>
            <a:pPr marL="0" lvl="0" indent="0" algn="ctr">
              <a:lnSpc>
                <a:spcPts val="10900"/>
              </a:lnSpc>
              <a:spcBef>
                <a:spcPct val="0"/>
              </a:spcBef>
            </a:pPr>
            <a:r>
              <a:rPr lang="en-US" sz="7841">
                <a:solidFill>
                  <a:srgbClr val="048AFF"/>
                </a:solidFill>
                <a:latin typeface="Asap Condensed Bold"/>
              </a:rPr>
              <a:t>When you arrive there is time :</a:t>
            </a:r>
          </a:p>
        </p:txBody>
      </p:sp>
      <p:sp>
        <p:nvSpPr>
          <p:cNvPr id="27" name="TextBox 27"/>
          <p:cNvSpPr txBox="1"/>
          <p:nvPr/>
        </p:nvSpPr>
        <p:spPr>
          <a:xfrm>
            <a:off x="2998249" y="6420782"/>
            <a:ext cx="2447821" cy="1143771"/>
          </a:xfrm>
          <a:prstGeom prst="rect">
            <a:avLst/>
          </a:prstGeom>
        </p:spPr>
        <p:txBody>
          <a:bodyPr lIns="0" tIns="0" rIns="0" bIns="0" rtlCol="0" anchor="t">
            <a:spAutoFit/>
          </a:bodyPr>
          <a:lstStyle/>
          <a:p>
            <a:pPr algn="ctr">
              <a:lnSpc>
                <a:spcPts val="4598"/>
              </a:lnSpc>
            </a:pPr>
            <a:r>
              <a:rPr lang="en-US" sz="3149" dirty="0">
                <a:solidFill>
                  <a:srgbClr val="FFFFFF"/>
                </a:solidFill>
                <a:latin typeface="Asap Condensed Bold"/>
              </a:rPr>
              <a:t>for a welcome chat</a:t>
            </a:r>
          </a:p>
        </p:txBody>
      </p:sp>
      <p:sp>
        <p:nvSpPr>
          <p:cNvPr id="28" name="TextBox 28"/>
          <p:cNvSpPr txBox="1"/>
          <p:nvPr/>
        </p:nvSpPr>
        <p:spPr>
          <a:xfrm>
            <a:off x="6292488" y="6130269"/>
            <a:ext cx="2447821" cy="1724796"/>
          </a:xfrm>
          <a:prstGeom prst="rect">
            <a:avLst/>
          </a:prstGeom>
        </p:spPr>
        <p:txBody>
          <a:bodyPr lIns="0" tIns="0" rIns="0" bIns="0" rtlCol="0" anchor="t">
            <a:spAutoFit/>
          </a:bodyPr>
          <a:lstStyle/>
          <a:p>
            <a:pPr algn="ctr">
              <a:lnSpc>
                <a:spcPts val="4598"/>
              </a:lnSpc>
            </a:pPr>
            <a:r>
              <a:rPr lang="en-US" sz="3149" dirty="0">
                <a:solidFill>
                  <a:srgbClr val="FFFFFF"/>
                </a:solidFill>
                <a:latin typeface="Asap Condensed Bold"/>
              </a:rPr>
              <a:t>to settle into your dorm and make  your beds</a:t>
            </a:r>
          </a:p>
        </p:txBody>
      </p:sp>
      <p:sp>
        <p:nvSpPr>
          <p:cNvPr id="29" name="TextBox 29"/>
          <p:cNvSpPr txBox="1"/>
          <p:nvPr/>
        </p:nvSpPr>
        <p:spPr>
          <a:xfrm>
            <a:off x="9577045" y="6420782"/>
            <a:ext cx="2447821" cy="1143771"/>
          </a:xfrm>
          <a:prstGeom prst="rect">
            <a:avLst/>
          </a:prstGeom>
        </p:spPr>
        <p:txBody>
          <a:bodyPr lIns="0" tIns="0" rIns="0" bIns="0" rtlCol="0" anchor="t">
            <a:spAutoFit/>
          </a:bodyPr>
          <a:lstStyle/>
          <a:p>
            <a:pPr algn="ctr">
              <a:lnSpc>
                <a:spcPts val="4598"/>
              </a:lnSpc>
            </a:pPr>
            <a:r>
              <a:rPr lang="en-US" sz="3149" dirty="0">
                <a:solidFill>
                  <a:srgbClr val="FFFFFF"/>
                </a:solidFill>
                <a:latin typeface="Asap Condensed Bold"/>
              </a:rPr>
              <a:t>get to know the </a:t>
            </a:r>
            <a:r>
              <a:rPr lang="en-US" sz="3149" dirty="0" err="1">
                <a:solidFill>
                  <a:srgbClr val="FFFFFF"/>
                </a:solidFill>
                <a:latin typeface="Asap Condensed Bold"/>
              </a:rPr>
              <a:t>centre</a:t>
            </a:r>
            <a:endParaRPr lang="en-US" sz="3149" dirty="0">
              <a:solidFill>
                <a:srgbClr val="FFFFFF"/>
              </a:solidFill>
              <a:latin typeface="Asap Condensed Bold"/>
            </a:endParaRPr>
          </a:p>
        </p:txBody>
      </p:sp>
      <p:sp>
        <p:nvSpPr>
          <p:cNvPr id="30" name="TextBox 30"/>
          <p:cNvSpPr txBox="1"/>
          <p:nvPr/>
        </p:nvSpPr>
        <p:spPr>
          <a:xfrm>
            <a:off x="12838211" y="6389708"/>
            <a:ext cx="2447821" cy="1724796"/>
          </a:xfrm>
          <a:prstGeom prst="rect">
            <a:avLst/>
          </a:prstGeom>
        </p:spPr>
        <p:txBody>
          <a:bodyPr lIns="0" tIns="0" rIns="0" bIns="0" rtlCol="0" anchor="t">
            <a:spAutoFit/>
          </a:bodyPr>
          <a:lstStyle/>
          <a:p>
            <a:pPr algn="ctr">
              <a:lnSpc>
                <a:spcPts val="4598"/>
              </a:lnSpc>
            </a:pPr>
            <a:r>
              <a:rPr lang="en-US" sz="3149" dirty="0">
                <a:solidFill>
                  <a:srgbClr val="FFFFFF"/>
                </a:solidFill>
                <a:latin typeface="Asap Condensed Bold"/>
              </a:rPr>
              <a:t>find your peg and get your equipment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a:off x="2225666" y="0"/>
            <a:ext cx="16062334" cy="10287000"/>
          </a:xfrm>
          <a:custGeom>
            <a:avLst/>
            <a:gdLst/>
            <a:ahLst/>
            <a:cxnLst/>
            <a:rect l="l" t="t" r="r" b="b"/>
            <a:pathLst>
              <a:path w="16062334" h="10287000">
                <a:moveTo>
                  <a:pt x="0" y="0"/>
                </a:moveTo>
                <a:lnTo>
                  <a:pt x="16062334" y="0"/>
                </a:lnTo>
                <a:lnTo>
                  <a:pt x="16062334"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226559" y="200025"/>
            <a:ext cx="1756300" cy="9887631"/>
          </a:xfrm>
          <a:custGeom>
            <a:avLst/>
            <a:gdLst/>
            <a:ahLst/>
            <a:cxnLst/>
            <a:rect l="l" t="t" r="r" b="b"/>
            <a:pathLst>
              <a:path w="1756300" h="9887631">
                <a:moveTo>
                  <a:pt x="0" y="0"/>
                </a:moveTo>
                <a:lnTo>
                  <a:pt x="1756300" y="0"/>
                </a:lnTo>
                <a:lnTo>
                  <a:pt x="1756300" y="9887631"/>
                </a:lnTo>
                <a:lnTo>
                  <a:pt x="0" y="988763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2743200" y="6819900"/>
            <a:ext cx="13774489" cy="1569095"/>
          </a:xfrm>
          <a:prstGeom prst="rect">
            <a:avLst/>
          </a:prstGeom>
        </p:spPr>
        <p:txBody>
          <a:bodyPr lIns="0" tIns="0" rIns="0" bIns="0" rtlCol="0" anchor="t">
            <a:spAutoFit/>
          </a:bodyPr>
          <a:lstStyle/>
          <a:p>
            <a:pPr algn="ctr">
              <a:lnSpc>
                <a:spcPts val="12739"/>
              </a:lnSpc>
              <a:spcBef>
                <a:spcPct val="0"/>
              </a:spcBef>
            </a:pPr>
            <a:r>
              <a:rPr lang="en-US" sz="9099" dirty="0">
                <a:solidFill>
                  <a:srgbClr val="FFFFFF"/>
                </a:solidFill>
                <a:latin typeface="Asap Condensed Bold"/>
              </a:rPr>
              <a:t>Time to get outside and stuck 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a:off x="1028700" y="383135"/>
            <a:ext cx="16909127" cy="7609107"/>
          </a:xfrm>
          <a:custGeom>
            <a:avLst/>
            <a:gdLst/>
            <a:ahLst/>
            <a:cxnLst/>
            <a:rect l="l" t="t" r="r" b="b"/>
            <a:pathLst>
              <a:path w="16909127" h="7609107">
                <a:moveTo>
                  <a:pt x="0" y="0"/>
                </a:moveTo>
                <a:lnTo>
                  <a:pt x="16909127" y="0"/>
                </a:lnTo>
                <a:lnTo>
                  <a:pt x="16909127" y="7609107"/>
                </a:lnTo>
                <a:lnTo>
                  <a:pt x="0" y="7609107"/>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rot="813070">
            <a:off x="-74116" y="6310023"/>
            <a:ext cx="18288000" cy="3178820"/>
          </a:xfrm>
          <a:prstGeom prst="rect">
            <a:avLst/>
          </a:prstGeom>
        </p:spPr>
        <p:txBody>
          <a:bodyPr lIns="0" tIns="0" rIns="0" bIns="0" rtlCol="0" anchor="t">
            <a:spAutoFit/>
          </a:bodyPr>
          <a:lstStyle/>
          <a:p>
            <a:pPr algn="ctr">
              <a:lnSpc>
                <a:spcPts val="12739"/>
              </a:lnSpc>
              <a:spcBef>
                <a:spcPct val="0"/>
              </a:spcBef>
            </a:pPr>
            <a:r>
              <a:rPr lang="en-US" sz="9099">
                <a:solidFill>
                  <a:srgbClr val="FFFFFF"/>
                </a:solidFill>
                <a:latin typeface="Asap Condensed Bold"/>
              </a:rPr>
              <a:t>During your stay you may do some of the following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rot="1638841">
            <a:off x="13658286" y="632400"/>
            <a:ext cx="3894996" cy="5193328"/>
          </a:xfrm>
          <a:custGeom>
            <a:avLst/>
            <a:gdLst/>
            <a:ahLst/>
            <a:cxnLst/>
            <a:rect l="l" t="t" r="r" b="b"/>
            <a:pathLst>
              <a:path w="3894996" h="5193328">
                <a:moveTo>
                  <a:pt x="0" y="0"/>
                </a:moveTo>
                <a:lnTo>
                  <a:pt x="3894997" y="0"/>
                </a:lnTo>
                <a:lnTo>
                  <a:pt x="3894997" y="5193328"/>
                </a:lnTo>
                <a:lnTo>
                  <a:pt x="0" y="519332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871709">
            <a:off x="1028700" y="536047"/>
            <a:ext cx="5700910" cy="4275683"/>
          </a:xfrm>
          <a:custGeom>
            <a:avLst/>
            <a:gdLst/>
            <a:ahLst/>
            <a:cxnLst/>
            <a:rect l="l" t="t" r="r" b="b"/>
            <a:pathLst>
              <a:path w="5700910" h="4275683">
                <a:moveTo>
                  <a:pt x="0" y="0"/>
                </a:moveTo>
                <a:lnTo>
                  <a:pt x="5700910" y="0"/>
                </a:lnTo>
                <a:lnTo>
                  <a:pt x="5700910" y="4275682"/>
                </a:lnTo>
                <a:lnTo>
                  <a:pt x="0" y="427568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1230209">
            <a:off x="1028700" y="4421779"/>
            <a:ext cx="3627391" cy="4836521"/>
          </a:xfrm>
          <a:custGeom>
            <a:avLst/>
            <a:gdLst/>
            <a:ahLst/>
            <a:cxnLst/>
            <a:rect l="l" t="t" r="r" b="b"/>
            <a:pathLst>
              <a:path w="3627391" h="4836521">
                <a:moveTo>
                  <a:pt x="0" y="0"/>
                </a:moveTo>
                <a:lnTo>
                  <a:pt x="3627391" y="0"/>
                </a:lnTo>
                <a:lnTo>
                  <a:pt x="3627391" y="4836521"/>
                </a:lnTo>
                <a:lnTo>
                  <a:pt x="0" y="4836521"/>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840462">
            <a:off x="12359013" y="6099735"/>
            <a:ext cx="4473542" cy="3355157"/>
          </a:xfrm>
          <a:custGeom>
            <a:avLst/>
            <a:gdLst/>
            <a:ahLst/>
            <a:cxnLst/>
            <a:rect l="l" t="t" r="r" b="b"/>
            <a:pathLst>
              <a:path w="4473542" h="3355157">
                <a:moveTo>
                  <a:pt x="0" y="0"/>
                </a:moveTo>
                <a:lnTo>
                  <a:pt x="4473542" y="0"/>
                </a:lnTo>
                <a:lnTo>
                  <a:pt x="4473542" y="3355157"/>
                </a:lnTo>
                <a:lnTo>
                  <a:pt x="0" y="335515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7174763" y="287091"/>
            <a:ext cx="5694698" cy="4269863"/>
          </a:xfrm>
          <a:custGeom>
            <a:avLst/>
            <a:gdLst/>
            <a:ahLst/>
            <a:cxnLst/>
            <a:rect l="l" t="t" r="r" b="b"/>
            <a:pathLst>
              <a:path w="5694698" h="4269863">
                <a:moveTo>
                  <a:pt x="0" y="0"/>
                </a:moveTo>
                <a:lnTo>
                  <a:pt x="5694698" y="0"/>
                </a:lnTo>
                <a:lnTo>
                  <a:pt x="5694698" y="4269863"/>
                </a:lnTo>
                <a:lnTo>
                  <a:pt x="0" y="4269863"/>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rot="-1339285">
            <a:off x="4410214" y="5328171"/>
            <a:ext cx="8723561" cy="3625215"/>
          </a:xfrm>
          <a:prstGeom prst="rect">
            <a:avLst/>
          </a:prstGeom>
        </p:spPr>
        <p:txBody>
          <a:bodyPr lIns="0" tIns="0" rIns="0" bIns="0" rtlCol="0" anchor="t">
            <a:spAutoFit/>
          </a:bodyPr>
          <a:lstStyle/>
          <a:p>
            <a:pPr algn="ctr">
              <a:lnSpc>
                <a:spcPts val="9659"/>
              </a:lnSpc>
              <a:spcBef>
                <a:spcPct val="0"/>
              </a:spcBef>
            </a:pPr>
            <a:r>
              <a:rPr lang="en-US" sz="6899">
                <a:solidFill>
                  <a:srgbClr val="FFFFFF"/>
                </a:solidFill>
                <a:latin typeface="Asap Condensed Bold"/>
              </a:rPr>
              <a:t>Explore the amazing underground world and overcome fears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rot="-790138">
            <a:off x="9840770" y="3818130"/>
            <a:ext cx="4581754" cy="2650740"/>
          </a:xfrm>
          <a:custGeom>
            <a:avLst/>
            <a:gdLst/>
            <a:ahLst/>
            <a:cxnLst/>
            <a:rect l="l" t="t" r="r" b="b"/>
            <a:pathLst>
              <a:path w="4581754" h="2650740">
                <a:moveTo>
                  <a:pt x="0" y="0"/>
                </a:moveTo>
                <a:lnTo>
                  <a:pt x="4581755" y="0"/>
                </a:lnTo>
                <a:lnTo>
                  <a:pt x="4581755" y="2650740"/>
                </a:lnTo>
                <a:lnTo>
                  <a:pt x="0" y="265074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501292">
            <a:off x="11595747" y="327814"/>
            <a:ext cx="6240537" cy="3520703"/>
          </a:xfrm>
          <a:custGeom>
            <a:avLst/>
            <a:gdLst/>
            <a:ahLst/>
            <a:cxnLst/>
            <a:rect l="l" t="t" r="r" b="b"/>
            <a:pathLst>
              <a:path w="6240537" h="3520703">
                <a:moveTo>
                  <a:pt x="0" y="0"/>
                </a:moveTo>
                <a:lnTo>
                  <a:pt x="6240537" y="0"/>
                </a:lnTo>
                <a:lnTo>
                  <a:pt x="6240537" y="3520703"/>
                </a:lnTo>
                <a:lnTo>
                  <a:pt x="0" y="352070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1594873">
            <a:off x="14486154" y="4670629"/>
            <a:ext cx="3688051" cy="5159886"/>
          </a:xfrm>
          <a:custGeom>
            <a:avLst/>
            <a:gdLst/>
            <a:ahLst/>
            <a:cxnLst/>
            <a:rect l="l" t="t" r="r" b="b"/>
            <a:pathLst>
              <a:path w="3688051" h="5159886">
                <a:moveTo>
                  <a:pt x="0" y="0"/>
                </a:moveTo>
                <a:lnTo>
                  <a:pt x="3688051" y="0"/>
                </a:lnTo>
                <a:lnTo>
                  <a:pt x="3688051" y="5159887"/>
                </a:lnTo>
                <a:lnTo>
                  <a:pt x="0" y="515988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410614">
            <a:off x="9323600" y="6822317"/>
            <a:ext cx="5588851" cy="3348634"/>
          </a:xfrm>
          <a:custGeom>
            <a:avLst/>
            <a:gdLst/>
            <a:ahLst/>
            <a:cxnLst/>
            <a:rect l="l" t="t" r="r" b="b"/>
            <a:pathLst>
              <a:path w="5588851" h="3348634">
                <a:moveTo>
                  <a:pt x="0" y="0"/>
                </a:moveTo>
                <a:lnTo>
                  <a:pt x="5588851" y="0"/>
                </a:lnTo>
                <a:lnTo>
                  <a:pt x="5588851" y="3348634"/>
                </a:lnTo>
                <a:lnTo>
                  <a:pt x="0" y="334863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rot="-448376">
            <a:off x="5277253" y="4467645"/>
            <a:ext cx="4074627" cy="4067241"/>
          </a:xfrm>
          <a:custGeom>
            <a:avLst/>
            <a:gdLst/>
            <a:ahLst/>
            <a:cxnLst/>
            <a:rect l="l" t="t" r="r" b="b"/>
            <a:pathLst>
              <a:path w="4074627" h="4067241">
                <a:moveTo>
                  <a:pt x="0" y="0"/>
                </a:moveTo>
                <a:lnTo>
                  <a:pt x="4074627" y="0"/>
                </a:lnTo>
                <a:lnTo>
                  <a:pt x="4074627" y="4067241"/>
                </a:lnTo>
                <a:lnTo>
                  <a:pt x="0" y="406724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rot="-1132239">
            <a:off x="191362" y="3647955"/>
            <a:ext cx="3432810" cy="4577080"/>
          </a:xfrm>
          <a:custGeom>
            <a:avLst/>
            <a:gdLst/>
            <a:ahLst/>
            <a:cxnLst/>
            <a:rect l="l" t="t" r="r" b="b"/>
            <a:pathLst>
              <a:path w="3432810" h="4577080">
                <a:moveTo>
                  <a:pt x="0" y="0"/>
                </a:moveTo>
                <a:lnTo>
                  <a:pt x="3432810" y="0"/>
                </a:lnTo>
                <a:lnTo>
                  <a:pt x="3432810" y="4577080"/>
                </a:lnTo>
                <a:lnTo>
                  <a:pt x="0" y="457708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rot="1118325">
            <a:off x="2230917" y="7310675"/>
            <a:ext cx="3451489" cy="2588616"/>
          </a:xfrm>
          <a:custGeom>
            <a:avLst/>
            <a:gdLst/>
            <a:ahLst/>
            <a:cxnLst/>
            <a:rect l="l" t="t" r="r" b="b"/>
            <a:pathLst>
              <a:path w="3451489" h="2588616">
                <a:moveTo>
                  <a:pt x="0" y="0"/>
                </a:moveTo>
                <a:lnTo>
                  <a:pt x="3451489" y="0"/>
                </a:lnTo>
                <a:lnTo>
                  <a:pt x="3451489" y="2588617"/>
                </a:lnTo>
                <a:lnTo>
                  <a:pt x="0" y="2588617"/>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424604" y="361117"/>
            <a:ext cx="4605465" cy="3454098"/>
          </a:xfrm>
          <a:custGeom>
            <a:avLst/>
            <a:gdLst/>
            <a:ahLst/>
            <a:cxnLst/>
            <a:rect l="l" t="t" r="r" b="b"/>
            <a:pathLst>
              <a:path w="4605465" h="3454098">
                <a:moveTo>
                  <a:pt x="0" y="0"/>
                </a:moveTo>
                <a:lnTo>
                  <a:pt x="4605465" y="0"/>
                </a:lnTo>
                <a:lnTo>
                  <a:pt x="4605465" y="3454098"/>
                </a:lnTo>
                <a:lnTo>
                  <a:pt x="0" y="3454098"/>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4572000" y="244610"/>
            <a:ext cx="9144000" cy="3570605"/>
          </a:xfrm>
          <a:prstGeom prst="rect">
            <a:avLst/>
          </a:prstGeom>
        </p:spPr>
        <p:txBody>
          <a:bodyPr lIns="0" tIns="0" rIns="0" bIns="0" rtlCol="0" anchor="t">
            <a:spAutoFit/>
          </a:bodyPr>
          <a:lstStyle/>
          <a:p>
            <a:pPr algn="ctr">
              <a:lnSpc>
                <a:spcPts val="9519"/>
              </a:lnSpc>
              <a:spcBef>
                <a:spcPct val="0"/>
              </a:spcBef>
            </a:pPr>
            <a:r>
              <a:rPr lang="en-US" sz="6799">
                <a:solidFill>
                  <a:srgbClr val="FFFFFF"/>
                </a:solidFill>
                <a:latin typeface="Asap Condensed Bold"/>
              </a:rPr>
              <a:t>Gain confidence scrambling, whether on the rocks or in the water.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a:off x="752246" y="1028700"/>
            <a:ext cx="5019455" cy="8229600"/>
          </a:xfrm>
          <a:custGeom>
            <a:avLst/>
            <a:gdLst/>
            <a:ahLst/>
            <a:cxnLst/>
            <a:rect l="l" t="t" r="r" b="b"/>
            <a:pathLst>
              <a:path w="5019455" h="8229600">
                <a:moveTo>
                  <a:pt x="0" y="0"/>
                </a:moveTo>
                <a:lnTo>
                  <a:pt x="5019456" y="0"/>
                </a:lnTo>
                <a:lnTo>
                  <a:pt x="5019456" y="8229600"/>
                </a:lnTo>
                <a:lnTo>
                  <a:pt x="0" y="82296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4636814" y="2749660"/>
            <a:ext cx="5203227" cy="6937636"/>
          </a:xfrm>
          <a:custGeom>
            <a:avLst/>
            <a:gdLst/>
            <a:ahLst/>
            <a:cxnLst/>
            <a:rect l="l" t="t" r="r" b="b"/>
            <a:pathLst>
              <a:path w="5203227" h="6937636">
                <a:moveTo>
                  <a:pt x="0" y="0"/>
                </a:moveTo>
                <a:lnTo>
                  <a:pt x="5203227" y="0"/>
                </a:lnTo>
                <a:lnTo>
                  <a:pt x="5203227" y="6937636"/>
                </a:lnTo>
                <a:lnTo>
                  <a:pt x="0" y="693763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2958210" y="2320664"/>
            <a:ext cx="5020294" cy="6728787"/>
          </a:xfrm>
          <a:custGeom>
            <a:avLst/>
            <a:gdLst/>
            <a:ahLst/>
            <a:cxnLst/>
            <a:rect l="l" t="t" r="r" b="b"/>
            <a:pathLst>
              <a:path w="5020294" h="6728787">
                <a:moveTo>
                  <a:pt x="0" y="0"/>
                </a:moveTo>
                <a:lnTo>
                  <a:pt x="5020295" y="0"/>
                </a:lnTo>
                <a:lnTo>
                  <a:pt x="5020295" y="6728787"/>
                </a:lnTo>
                <a:lnTo>
                  <a:pt x="0" y="672878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9354357" y="3545704"/>
            <a:ext cx="4009160" cy="5345547"/>
          </a:xfrm>
          <a:custGeom>
            <a:avLst/>
            <a:gdLst/>
            <a:ahLst/>
            <a:cxnLst/>
            <a:rect l="l" t="t" r="r" b="b"/>
            <a:pathLst>
              <a:path w="4009160" h="5345547">
                <a:moveTo>
                  <a:pt x="0" y="0"/>
                </a:moveTo>
                <a:lnTo>
                  <a:pt x="4009160" y="0"/>
                </a:lnTo>
                <a:lnTo>
                  <a:pt x="4009160" y="5345547"/>
                </a:lnTo>
                <a:lnTo>
                  <a:pt x="0" y="534554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6617505" y="479143"/>
            <a:ext cx="11163002" cy="1569095"/>
          </a:xfrm>
          <a:prstGeom prst="rect">
            <a:avLst/>
          </a:prstGeom>
        </p:spPr>
        <p:txBody>
          <a:bodyPr lIns="0" tIns="0" rIns="0" bIns="0" rtlCol="0" anchor="t">
            <a:spAutoFit/>
          </a:bodyPr>
          <a:lstStyle/>
          <a:p>
            <a:pPr algn="ctr">
              <a:lnSpc>
                <a:spcPts val="12739"/>
              </a:lnSpc>
              <a:spcBef>
                <a:spcPct val="0"/>
              </a:spcBef>
            </a:pPr>
            <a:r>
              <a:rPr lang="en-US" sz="9099">
                <a:solidFill>
                  <a:srgbClr val="FFFFFF"/>
                </a:solidFill>
                <a:latin typeface="Asap Condensed Bold"/>
              </a:rPr>
              <a:t>Achieve success on a rope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rot="-1136053">
            <a:off x="1893058" y="58067"/>
            <a:ext cx="5783222" cy="6291977"/>
          </a:xfrm>
          <a:custGeom>
            <a:avLst/>
            <a:gdLst/>
            <a:ahLst/>
            <a:cxnLst/>
            <a:rect l="l" t="t" r="r" b="b"/>
            <a:pathLst>
              <a:path w="5783222" h="6291977">
                <a:moveTo>
                  <a:pt x="0" y="0"/>
                </a:moveTo>
                <a:lnTo>
                  <a:pt x="5783222" y="0"/>
                </a:lnTo>
                <a:lnTo>
                  <a:pt x="5783222" y="6291977"/>
                </a:lnTo>
                <a:lnTo>
                  <a:pt x="0" y="6291977"/>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1217730">
            <a:off x="11869129" y="-852281"/>
            <a:ext cx="5885166" cy="7284845"/>
          </a:xfrm>
          <a:custGeom>
            <a:avLst/>
            <a:gdLst/>
            <a:ahLst/>
            <a:cxnLst/>
            <a:rect l="l" t="t" r="r" b="b"/>
            <a:pathLst>
              <a:path w="5885166" h="7284845">
                <a:moveTo>
                  <a:pt x="0" y="0"/>
                </a:moveTo>
                <a:lnTo>
                  <a:pt x="5885166" y="0"/>
                </a:lnTo>
                <a:lnTo>
                  <a:pt x="5885166" y="7284845"/>
                </a:lnTo>
                <a:lnTo>
                  <a:pt x="0" y="728484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6625178" y="3570140"/>
            <a:ext cx="5037645" cy="6716860"/>
          </a:xfrm>
          <a:custGeom>
            <a:avLst/>
            <a:gdLst/>
            <a:ahLst/>
            <a:cxnLst/>
            <a:rect l="l" t="t" r="r" b="b"/>
            <a:pathLst>
              <a:path w="5037645" h="6716860">
                <a:moveTo>
                  <a:pt x="0" y="0"/>
                </a:moveTo>
                <a:lnTo>
                  <a:pt x="5037644" y="0"/>
                </a:lnTo>
                <a:lnTo>
                  <a:pt x="5037644" y="6716860"/>
                </a:lnTo>
                <a:lnTo>
                  <a:pt x="0" y="671686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468547">
            <a:off x="13910377" y="5143500"/>
            <a:ext cx="4089507" cy="3067130"/>
          </a:xfrm>
          <a:custGeom>
            <a:avLst/>
            <a:gdLst/>
            <a:ahLst/>
            <a:cxnLst/>
            <a:rect l="l" t="t" r="r" b="b"/>
            <a:pathLst>
              <a:path w="4089507" h="3067130">
                <a:moveTo>
                  <a:pt x="0" y="0"/>
                </a:moveTo>
                <a:lnTo>
                  <a:pt x="4089506" y="0"/>
                </a:lnTo>
                <a:lnTo>
                  <a:pt x="4089506" y="3067130"/>
                </a:lnTo>
                <a:lnTo>
                  <a:pt x="0" y="306713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0" y="3690992"/>
            <a:ext cx="2815674" cy="7072213"/>
          </a:xfrm>
          <a:custGeom>
            <a:avLst/>
            <a:gdLst/>
            <a:ahLst/>
            <a:cxnLst/>
            <a:rect l="l" t="t" r="r" b="b"/>
            <a:pathLst>
              <a:path w="2815674" h="7072213">
                <a:moveTo>
                  <a:pt x="0" y="0"/>
                </a:moveTo>
                <a:lnTo>
                  <a:pt x="2815674" y="0"/>
                </a:lnTo>
                <a:lnTo>
                  <a:pt x="2815674" y="7072214"/>
                </a:lnTo>
                <a:lnTo>
                  <a:pt x="0" y="7072214"/>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rot="-458266">
            <a:off x="230358" y="170115"/>
            <a:ext cx="2406049" cy="3208065"/>
          </a:xfrm>
          <a:custGeom>
            <a:avLst/>
            <a:gdLst/>
            <a:ahLst/>
            <a:cxnLst/>
            <a:rect l="l" t="t" r="r" b="b"/>
            <a:pathLst>
              <a:path w="2406049" h="3208065">
                <a:moveTo>
                  <a:pt x="0" y="0"/>
                </a:moveTo>
                <a:lnTo>
                  <a:pt x="2406049" y="0"/>
                </a:lnTo>
                <a:lnTo>
                  <a:pt x="2406049" y="3208065"/>
                </a:lnTo>
                <a:lnTo>
                  <a:pt x="0" y="320806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rot="1376209">
            <a:off x="11607930" y="6551349"/>
            <a:ext cx="3478526" cy="3417617"/>
          </a:xfrm>
          <a:custGeom>
            <a:avLst/>
            <a:gdLst/>
            <a:ahLst/>
            <a:cxnLst/>
            <a:rect l="l" t="t" r="r" b="b"/>
            <a:pathLst>
              <a:path w="3478526" h="3417617">
                <a:moveTo>
                  <a:pt x="0" y="0"/>
                </a:moveTo>
                <a:lnTo>
                  <a:pt x="3478525" y="0"/>
                </a:lnTo>
                <a:lnTo>
                  <a:pt x="3478525" y="3417617"/>
                </a:lnTo>
                <a:lnTo>
                  <a:pt x="0" y="3417617"/>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rot="567985">
            <a:off x="10201509" y="27829"/>
            <a:ext cx="2852355" cy="3803139"/>
          </a:xfrm>
          <a:custGeom>
            <a:avLst/>
            <a:gdLst/>
            <a:ahLst/>
            <a:cxnLst/>
            <a:rect l="l" t="t" r="r" b="b"/>
            <a:pathLst>
              <a:path w="2852355" h="3803139">
                <a:moveTo>
                  <a:pt x="0" y="0"/>
                </a:moveTo>
                <a:lnTo>
                  <a:pt x="2852355" y="0"/>
                </a:lnTo>
                <a:lnTo>
                  <a:pt x="2852355" y="3803139"/>
                </a:lnTo>
                <a:lnTo>
                  <a:pt x="0" y="3803139"/>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rot="-1497410">
            <a:off x="2688200" y="6691440"/>
            <a:ext cx="2677545" cy="3678634"/>
          </a:xfrm>
          <a:custGeom>
            <a:avLst/>
            <a:gdLst/>
            <a:ahLst/>
            <a:cxnLst/>
            <a:rect l="l" t="t" r="r" b="b"/>
            <a:pathLst>
              <a:path w="2677545" h="3678634">
                <a:moveTo>
                  <a:pt x="0" y="0"/>
                </a:moveTo>
                <a:lnTo>
                  <a:pt x="2677546" y="0"/>
                </a:lnTo>
                <a:lnTo>
                  <a:pt x="2677546" y="3678635"/>
                </a:lnTo>
                <a:lnTo>
                  <a:pt x="0" y="3678635"/>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rot="-1111549">
            <a:off x="5994219" y="-101484"/>
            <a:ext cx="2912135" cy="4061764"/>
          </a:xfrm>
          <a:custGeom>
            <a:avLst/>
            <a:gdLst/>
            <a:ahLst/>
            <a:cxnLst/>
            <a:rect l="l" t="t" r="r" b="b"/>
            <a:pathLst>
              <a:path w="2912135" h="4061764">
                <a:moveTo>
                  <a:pt x="0" y="0"/>
                </a:moveTo>
                <a:lnTo>
                  <a:pt x="2912136" y="0"/>
                </a:lnTo>
                <a:lnTo>
                  <a:pt x="2912136" y="4061764"/>
                </a:lnTo>
                <a:lnTo>
                  <a:pt x="0" y="4061764"/>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a:off x="15128801" y="7959809"/>
            <a:ext cx="3159199" cy="2551868"/>
          </a:xfrm>
          <a:custGeom>
            <a:avLst/>
            <a:gdLst/>
            <a:ahLst/>
            <a:cxnLst/>
            <a:rect l="l" t="t" r="r" b="b"/>
            <a:pathLst>
              <a:path w="3159199" h="2551868">
                <a:moveTo>
                  <a:pt x="0" y="0"/>
                </a:moveTo>
                <a:lnTo>
                  <a:pt x="3159199" y="0"/>
                </a:lnTo>
                <a:lnTo>
                  <a:pt x="3159199" y="2551869"/>
                </a:lnTo>
                <a:lnTo>
                  <a:pt x="0" y="2551869"/>
                </a:lnTo>
                <a:lnTo>
                  <a:pt x="0" y="0"/>
                </a:lnTo>
                <a:close/>
              </a:path>
            </a:pathLst>
          </a:custGeom>
          <a:blipFill>
            <a:blip r:embed="rId1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rot="870156">
            <a:off x="4756704" y="4301661"/>
            <a:ext cx="2520215" cy="3360287"/>
          </a:xfrm>
          <a:custGeom>
            <a:avLst/>
            <a:gdLst/>
            <a:ahLst/>
            <a:cxnLst/>
            <a:rect l="l" t="t" r="r" b="b"/>
            <a:pathLst>
              <a:path w="2520215" h="3360287">
                <a:moveTo>
                  <a:pt x="0" y="0"/>
                </a:moveTo>
                <a:lnTo>
                  <a:pt x="2520216" y="0"/>
                </a:lnTo>
                <a:lnTo>
                  <a:pt x="2520216" y="3360287"/>
                </a:lnTo>
                <a:lnTo>
                  <a:pt x="0" y="3360287"/>
                </a:lnTo>
                <a:lnTo>
                  <a:pt x="0" y="0"/>
                </a:lnTo>
                <a:close/>
              </a:path>
            </a:pathLst>
          </a:custGeom>
          <a:blipFill>
            <a:blip r:embed="rId1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4" name="TextBox 14"/>
          <p:cNvSpPr txBox="1"/>
          <p:nvPr/>
        </p:nvSpPr>
        <p:spPr>
          <a:xfrm>
            <a:off x="3032377" y="5126629"/>
            <a:ext cx="13073921" cy="1529521"/>
          </a:xfrm>
          <a:prstGeom prst="rect">
            <a:avLst/>
          </a:prstGeom>
        </p:spPr>
        <p:txBody>
          <a:bodyPr wrap="square" lIns="0" tIns="0" rIns="0" bIns="0" rtlCol="0" anchor="t">
            <a:spAutoFit/>
          </a:bodyPr>
          <a:lstStyle/>
          <a:p>
            <a:pPr algn="ctr">
              <a:lnSpc>
                <a:spcPts val="12739"/>
              </a:lnSpc>
              <a:spcBef>
                <a:spcPct val="0"/>
              </a:spcBef>
            </a:pPr>
            <a:r>
              <a:rPr lang="en-US" sz="9099" dirty="0">
                <a:solidFill>
                  <a:srgbClr val="FFFFFF"/>
                </a:solidFill>
                <a:latin typeface="Asap Condensed Bold"/>
              </a:rPr>
              <a:t>And so much more on site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171854" y="1950653"/>
            <a:ext cx="7906335" cy="4145466"/>
            <a:chOff x="0" y="0"/>
            <a:chExt cx="10541780" cy="5527288"/>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0541780" cy="5527288"/>
            </a:xfrm>
            <a:prstGeom prst="rect">
              <a:avLst/>
            </a:prstGeom>
          </p:spPr>
        </p:pic>
      </p:grpSp>
      <p:grpSp>
        <p:nvGrpSpPr>
          <p:cNvPr id="4" name="Group 4"/>
          <p:cNvGrpSpPr/>
          <p:nvPr/>
        </p:nvGrpSpPr>
        <p:grpSpPr>
          <a:xfrm>
            <a:off x="1343219" y="3438431"/>
            <a:ext cx="5414229" cy="4975522"/>
            <a:chOff x="0" y="0"/>
            <a:chExt cx="7218973" cy="6634029"/>
          </a:xfrm>
        </p:grpSpPr>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7218973" cy="6634029"/>
            </a:xfrm>
            <a:prstGeom prst="rect">
              <a:avLst/>
            </a:prstGeom>
          </p:spPr>
        </p:pic>
      </p:grpSp>
      <p:grpSp>
        <p:nvGrpSpPr>
          <p:cNvPr id="6" name="Group 6"/>
          <p:cNvGrpSpPr/>
          <p:nvPr/>
        </p:nvGrpSpPr>
        <p:grpSpPr>
          <a:xfrm>
            <a:off x="1133524" y="1028700"/>
            <a:ext cx="5833618" cy="2072733"/>
            <a:chOff x="0" y="0"/>
            <a:chExt cx="7778158" cy="2763644"/>
          </a:xfrm>
        </p:grpSpPr>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7778158" cy="2763644"/>
            </a:xfrm>
            <a:prstGeom prst="rect">
              <a:avLst/>
            </a:prstGeom>
          </p:spPr>
        </p:pic>
      </p:grpSp>
      <p:sp>
        <p:nvSpPr>
          <p:cNvPr id="8" name="Freeform 8"/>
          <p:cNvSpPr/>
          <p:nvPr/>
        </p:nvSpPr>
        <p:spPr>
          <a:xfrm>
            <a:off x="7171854" y="1578428"/>
            <a:ext cx="8291328" cy="4677691"/>
          </a:xfrm>
          <a:custGeom>
            <a:avLst/>
            <a:gdLst/>
            <a:ahLst/>
            <a:cxnLst/>
            <a:rect l="l" t="t" r="r" b="b"/>
            <a:pathLst>
              <a:path w="8291328" h="4677691">
                <a:moveTo>
                  <a:pt x="0" y="0"/>
                </a:moveTo>
                <a:lnTo>
                  <a:pt x="8291328" y="0"/>
                </a:lnTo>
                <a:lnTo>
                  <a:pt x="8291328" y="4677691"/>
                </a:lnTo>
                <a:lnTo>
                  <a:pt x="0" y="467769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6416608" y="0"/>
            <a:ext cx="1529594" cy="10287000"/>
          </a:xfrm>
          <a:custGeom>
            <a:avLst/>
            <a:gdLst/>
            <a:ahLst/>
            <a:cxnLst/>
            <a:rect l="l" t="t" r="r" b="b"/>
            <a:pathLst>
              <a:path w="1529594" h="10287000">
                <a:moveTo>
                  <a:pt x="0" y="0"/>
                </a:moveTo>
                <a:lnTo>
                  <a:pt x="1529594" y="0"/>
                </a:lnTo>
                <a:lnTo>
                  <a:pt x="1529594" y="10287000"/>
                </a:lnTo>
                <a:lnTo>
                  <a:pt x="0" y="1028700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8071890" y="6982194"/>
            <a:ext cx="6267045" cy="971550"/>
          </a:xfrm>
          <a:prstGeom prst="rect">
            <a:avLst/>
          </a:prstGeom>
        </p:spPr>
        <p:txBody>
          <a:bodyPr lIns="0" tIns="0" rIns="0" bIns="0" rtlCol="0" anchor="t">
            <a:spAutoFit/>
          </a:bodyPr>
          <a:lstStyle/>
          <a:p>
            <a:pPr marL="0" lvl="0" indent="0" algn="just">
              <a:lnSpc>
                <a:spcPts val="7679"/>
              </a:lnSpc>
              <a:spcBef>
                <a:spcPct val="0"/>
              </a:spcBef>
            </a:pPr>
            <a:r>
              <a:rPr lang="en-US" sz="6399">
                <a:solidFill>
                  <a:srgbClr val="1C83C1"/>
                </a:solidFill>
                <a:latin typeface="Open Sans Bold"/>
              </a:rPr>
              <a:t>Where are we?</a:t>
            </a:r>
          </a:p>
        </p:txBody>
      </p:sp>
      <p:sp>
        <p:nvSpPr>
          <p:cNvPr id="11" name="TextBox 11"/>
          <p:cNvSpPr txBox="1"/>
          <p:nvPr/>
        </p:nvSpPr>
        <p:spPr>
          <a:xfrm>
            <a:off x="5365066" y="7686428"/>
            <a:ext cx="11065397" cy="1299838"/>
          </a:xfrm>
          <a:prstGeom prst="rect">
            <a:avLst/>
          </a:prstGeom>
        </p:spPr>
        <p:txBody>
          <a:bodyPr lIns="0" tIns="0" rIns="0" bIns="0" rtlCol="0" anchor="t">
            <a:spAutoFit/>
          </a:bodyPr>
          <a:lstStyle/>
          <a:p>
            <a:pPr algn="ctr">
              <a:lnSpc>
                <a:spcPts val="10691"/>
              </a:lnSpc>
              <a:spcBef>
                <a:spcPct val="0"/>
              </a:spcBef>
            </a:pPr>
            <a:r>
              <a:rPr lang="en-US" sz="7636" dirty="0">
                <a:solidFill>
                  <a:srgbClr val="1C83C1"/>
                </a:solidFill>
                <a:latin typeface="Asap Condensed Bold"/>
              </a:rPr>
              <a:t>In the heart of the Peak district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48AFF"/>
        </a:solidFill>
        <a:effectLst/>
      </p:bgPr>
    </p:bg>
    <p:spTree>
      <p:nvGrpSpPr>
        <p:cNvPr id="1" name=""/>
        <p:cNvGrpSpPr/>
        <p:nvPr/>
      </p:nvGrpSpPr>
      <p:grpSpPr>
        <a:xfrm>
          <a:off x="0" y="0"/>
          <a:ext cx="0" cy="0"/>
          <a:chOff x="0" y="0"/>
          <a:chExt cx="0" cy="0"/>
        </a:xfrm>
      </p:grpSpPr>
      <p:grpSp>
        <p:nvGrpSpPr>
          <p:cNvPr id="2" name="Group 2"/>
          <p:cNvGrpSpPr/>
          <p:nvPr/>
        </p:nvGrpSpPr>
        <p:grpSpPr>
          <a:xfrm>
            <a:off x="9540771" y="3009901"/>
            <a:ext cx="5096019" cy="6785144"/>
            <a:chOff x="0" y="0"/>
            <a:chExt cx="6678918" cy="8612389"/>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6678918" cy="8612389"/>
            </a:xfrm>
            <a:prstGeom prst="rect">
              <a:avLst/>
            </a:prstGeom>
          </p:spPr>
        </p:pic>
      </p:grpSp>
      <p:grpSp>
        <p:nvGrpSpPr>
          <p:cNvPr id="4" name="Group 4"/>
          <p:cNvGrpSpPr/>
          <p:nvPr/>
        </p:nvGrpSpPr>
        <p:grpSpPr>
          <a:xfrm>
            <a:off x="4134811" y="362870"/>
            <a:ext cx="5009189" cy="6459291"/>
            <a:chOff x="0" y="0"/>
            <a:chExt cx="6678918" cy="8612389"/>
          </a:xfrm>
        </p:grpSpPr>
        <p:pic>
          <p:nvPicPr>
            <p:cNvPr id="5"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6678918" cy="8612389"/>
            </a:xfrm>
            <a:prstGeom prst="rect">
              <a:avLst/>
            </a:prstGeom>
          </p:spPr>
        </p:pic>
      </p:grpSp>
      <p:sp>
        <p:nvSpPr>
          <p:cNvPr id="6" name="TextBox 6"/>
          <p:cNvSpPr txBox="1"/>
          <p:nvPr/>
        </p:nvSpPr>
        <p:spPr>
          <a:xfrm>
            <a:off x="405074" y="187089"/>
            <a:ext cx="3329687" cy="6105525"/>
          </a:xfrm>
          <a:prstGeom prst="rect">
            <a:avLst/>
          </a:prstGeom>
        </p:spPr>
        <p:txBody>
          <a:bodyPr lIns="0" tIns="0" rIns="0" bIns="0" rtlCol="0" anchor="t">
            <a:spAutoFit/>
          </a:bodyPr>
          <a:lstStyle/>
          <a:p>
            <a:pPr>
              <a:lnSpc>
                <a:spcPts val="6065"/>
              </a:lnSpc>
            </a:pPr>
            <a:r>
              <a:rPr lang="en-US" sz="5054" dirty="0">
                <a:solidFill>
                  <a:srgbClr val="051D40"/>
                </a:solidFill>
                <a:latin typeface="Asap Condensed Bold"/>
              </a:rPr>
              <a:t>To keep energy levels up, all White Hall meals are delicious, healthy and home cooked.</a:t>
            </a:r>
          </a:p>
        </p:txBody>
      </p:sp>
      <p:sp>
        <p:nvSpPr>
          <p:cNvPr id="7" name="TextBox 7"/>
          <p:cNvSpPr txBox="1"/>
          <p:nvPr/>
        </p:nvSpPr>
        <p:spPr>
          <a:xfrm>
            <a:off x="14982682" y="4705384"/>
            <a:ext cx="2435935" cy="4638675"/>
          </a:xfrm>
          <a:prstGeom prst="rect">
            <a:avLst/>
          </a:prstGeom>
        </p:spPr>
        <p:txBody>
          <a:bodyPr lIns="0" tIns="0" rIns="0" bIns="0" rtlCol="0" anchor="t">
            <a:spAutoFit/>
          </a:bodyPr>
          <a:lstStyle/>
          <a:p>
            <a:pPr>
              <a:lnSpc>
                <a:spcPts val="6098"/>
              </a:lnSpc>
            </a:pPr>
            <a:r>
              <a:rPr lang="en-US" sz="5082" dirty="0">
                <a:solidFill>
                  <a:srgbClr val="051D40"/>
                </a:solidFill>
                <a:latin typeface="Asap Condensed Bold"/>
              </a:rPr>
              <a:t>And there are a few duties to be done after meals.</a:t>
            </a:r>
          </a:p>
        </p:txBody>
      </p:sp>
      <p:pic>
        <p:nvPicPr>
          <p:cNvPr id="9" name="Graphic 8" descr="Avocado with solid fill">
            <a:extLst>
              <a:ext uri="{FF2B5EF4-FFF2-40B4-BE49-F238E27FC236}">
                <a16:creationId xmlns:a16="http://schemas.microsoft.com/office/drawing/2014/main" id="{2D7C6CEA-941D-3468-5483-14C4AE4F172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04149">
            <a:off x="685800" y="7200900"/>
            <a:ext cx="914400" cy="914400"/>
          </a:xfrm>
          <a:prstGeom prst="rect">
            <a:avLst/>
          </a:prstGeom>
        </p:spPr>
      </p:pic>
      <p:pic>
        <p:nvPicPr>
          <p:cNvPr id="11" name="Graphic 10" descr="Cheese with solid fill">
            <a:extLst>
              <a:ext uri="{FF2B5EF4-FFF2-40B4-BE49-F238E27FC236}">
                <a16:creationId xmlns:a16="http://schemas.microsoft.com/office/drawing/2014/main" id="{AD7787D3-8388-9C42-EEDE-03A5AC6B4E7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469756">
            <a:off x="530341" y="8222506"/>
            <a:ext cx="1600200" cy="1600200"/>
          </a:xfrm>
          <a:prstGeom prst="rect">
            <a:avLst/>
          </a:prstGeom>
        </p:spPr>
      </p:pic>
      <p:pic>
        <p:nvPicPr>
          <p:cNvPr id="13" name="Graphic 12" descr="Cake slice outline">
            <a:extLst>
              <a:ext uri="{FF2B5EF4-FFF2-40B4-BE49-F238E27FC236}">
                <a16:creationId xmlns:a16="http://schemas.microsoft.com/office/drawing/2014/main" id="{54080618-1E0A-379E-98C4-EE7F205CF68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087350" y="6628732"/>
            <a:ext cx="1266755" cy="1266755"/>
          </a:xfrm>
          <a:prstGeom prst="rect">
            <a:avLst/>
          </a:prstGeom>
        </p:spPr>
      </p:pic>
      <p:pic>
        <p:nvPicPr>
          <p:cNvPr id="15" name="Graphic 14" descr="Taco with solid fill">
            <a:extLst>
              <a:ext uri="{FF2B5EF4-FFF2-40B4-BE49-F238E27FC236}">
                <a16:creationId xmlns:a16="http://schemas.microsoft.com/office/drawing/2014/main" id="{918308B8-C449-9690-B322-F0FC32F68E6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317238">
            <a:off x="3285968" y="7480742"/>
            <a:ext cx="1464316" cy="1157121"/>
          </a:xfrm>
          <a:prstGeom prst="rect">
            <a:avLst/>
          </a:prstGeom>
        </p:spPr>
      </p:pic>
      <p:pic>
        <p:nvPicPr>
          <p:cNvPr id="17" name="Graphic 16" descr="Pie with solid fill">
            <a:extLst>
              <a:ext uri="{FF2B5EF4-FFF2-40B4-BE49-F238E27FC236}">
                <a16:creationId xmlns:a16="http://schemas.microsoft.com/office/drawing/2014/main" id="{6C80F1D1-9E73-E828-71A0-A0C8DC48F765}"/>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1190892">
            <a:off x="8515929" y="7244862"/>
            <a:ext cx="852272" cy="673476"/>
          </a:xfrm>
          <a:prstGeom prst="rect">
            <a:avLst/>
          </a:prstGeom>
        </p:spPr>
      </p:pic>
      <p:pic>
        <p:nvPicPr>
          <p:cNvPr id="19" name="Graphic 18" descr="Banana with solid fill">
            <a:extLst>
              <a:ext uri="{FF2B5EF4-FFF2-40B4-BE49-F238E27FC236}">
                <a16:creationId xmlns:a16="http://schemas.microsoft.com/office/drawing/2014/main" id="{4F3BAB87-8145-04FD-34EF-5E857B16DEB1}"/>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rot="1112467">
            <a:off x="1976826" y="8667938"/>
            <a:ext cx="1394292" cy="1101787"/>
          </a:xfrm>
          <a:prstGeom prst="rect">
            <a:avLst/>
          </a:prstGeom>
        </p:spPr>
      </p:pic>
      <p:pic>
        <p:nvPicPr>
          <p:cNvPr id="21" name="Graphic 20" descr="Croissant with solid fill">
            <a:extLst>
              <a:ext uri="{FF2B5EF4-FFF2-40B4-BE49-F238E27FC236}">
                <a16:creationId xmlns:a16="http://schemas.microsoft.com/office/drawing/2014/main" id="{CAE3C849-1327-4268-411F-A29A4A92BEF7}"/>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rot="1916332">
            <a:off x="4614932" y="6883778"/>
            <a:ext cx="1529580" cy="1138885"/>
          </a:xfrm>
          <a:prstGeom prst="rect">
            <a:avLst/>
          </a:prstGeom>
        </p:spPr>
      </p:pic>
      <p:pic>
        <p:nvPicPr>
          <p:cNvPr id="23" name="Graphic 22" descr="Whole pizza outline">
            <a:extLst>
              <a:ext uri="{FF2B5EF4-FFF2-40B4-BE49-F238E27FC236}">
                <a16:creationId xmlns:a16="http://schemas.microsoft.com/office/drawing/2014/main" id="{97AFBA25-DA56-5B97-FE59-31415A0143BA}"/>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063827" y="8788452"/>
            <a:ext cx="1658714" cy="1310736"/>
          </a:xfrm>
          <a:prstGeom prst="rect">
            <a:avLst/>
          </a:prstGeom>
        </p:spPr>
      </p:pic>
      <p:pic>
        <p:nvPicPr>
          <p:cNvPr id="25" name="Graphic 24" descr="Cupcake with solid fill">
            <a:extLst>
              <a:ext uri="{FF2B5EF4-FFF2-40B4-BE49-F238E27FC236}">
                <a16:creationId xmlns:a16="http://schemas.microsoft.com/office/drawing/2014/main" id="{E027C86B-EAC0-30C4-93A2-3B1893C504F9}"/>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546948" y="7998437"/>
            <a:ext cx="1074846" cy="849357"/>
          </a:xfrm>
          <a:prstGeom prst="rect">
            <a:avLst/>
          </a:prstGeom>
        </p:spPr>
      </p:pic>
      <p:pic>
        <p:nvPicPr>
          <p:cNvPr id="27" name="Graphic 26" descr="Fruit bowl outline">
            <a:extLst>
              <a:ext uri="{FF2B5EF4-FFF2-40B4-BE49-F238E27FC236}">
                <a16:creationId xmlns:a16="http://schemas.microsoft.com/office/drawing/2014/main" id="{81B2560B-9201-6DE1-4EBC-4A5109784E8B}"/>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384820" y="8941280"/>
            <a:ext cx="1271911" cy="1005080"/>
          </a:xfrm>
          <a:prstGeom prst="rect">
            <a:avLst/>
          </a:prstGeom>
        </p:spPr>
      </p:pic>
      <p:pic>
        <p:nvPicPr>
          <p:cNvPr id="29" name="Graphic 28" descr="Peas In Pod with solid fill">
            <a:extLst>
              <a:ext uri="{FF2B5EF4-FFF2-40B4-BE49-F238E27FC236}">
                <a16:creationId xmlns:a16="http://schemas.microsoft.com/office/drawing/2014/main" id="{1F5BCF5F-044F-93FB-2EA5-0CABA529F146}"/>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911316" y="8214398"/>
            <a:ext cx="1452911" cy="1148108"/>
          </a:xfrm>
          <a:prstGeom prst="rect">
            <a:avLst/>
          </a:prstGeom>
        </p:spPr>
      </p:pic>
      <p:pic>
        <p:nvPicPr>
          <p:cNvPr id="31" name="Graphic 30" descr="Lunch Box outline">
            <a:extLst>
              <a:ext uri="{FF2B5EF4-FFF2-40B4-BE49-F238E27FC236}">
                <a16:creationId xmlns:a16="http://schemas.microsoft.com/office/drawing/2014/main" id="{FB68DB18-B324-6001-09DA-8C453302D97D}"/>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6654437" y="7174540"/>
            <a:ext cx="1658874" cy="1310863"/>
          </a:xfrm>
          <a:prstGeom prst="rect">
            <a:avLst/>
          </a:prstGeom>
        </p:spPr>
      </p:pic>
      <p:pic>
        <p:nvPicPr>
          <p:cNvPr id="33" name="Graphic 32" descr="Mop and bucket outline">
            <a:extLst>
              <a:ext uri="{FF2B5EF4-FFF2-40B4-BE49-F238E27FC236}">
                <a16:creationId xmlns:a16="http://schemas.microsoft.com/office/drawing/2014/main" id="{67E1A6F7-064F-67A3-A8DA-ED3037DD334F}"/>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rot="1516678">
            <a:off x="15484657" y="2594311"/>
            <a:ext cx="1996407" cy="199640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reeform 2"/>
          <p:cNvSpPr/>
          <p:nvPr/>
        </p:nvSpPr>
        <p:spPr>
          <a:xfrm>
            <a:off x="2267961" y="8412696"/>
            <a:ext cx="4319810" cy="426581"/>
          </a:xfrm>
          <a:custGeom>
            <a:avLst/>
            <a:gdLst/>
            <a:ahLst/>
            <a:cxnLst/>
            <a:rect l="l" t="t" r="r" b="b"/>
            <a:pathLst>
              <a:path w="4319810" h="426581">
                <a:moveTo>
                  <a:pt x="0" y="0"/>
                </a:moveTo>
                <a:lnTo>
                  <a:pt x="4319809" y="0"/>
                </a:lnTo>
                <a:lnTo>
                  <a:pt x="4319809" y="426581"/>
                </a:lnTo>
                <a:lnTo>
                  <a:pt x="0" y="42658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6984095" y="8412696"/>
            <a:ext cx="4319810" cy="426581"/>
          </a:xfrm>
          <a:custGeom>
            <a:avLst/>
            <a:gdLst/>
            <a:ahLst/>
            <a:cxnLst/>
            <a:rect l="l" t="t" r="r" b="b"/>
            <a:pathLst>
              <a:path w="4319810" h="426581">
                <a:moveTo>
                  <a:pt x="0" y="0"/>
                </a:moveTo>
                <a:lnTo>
                  <a:pt x="4319810" y="0"/>
                </a:lnTo>
                <a:lnTo>
                  <a:pt x="4319810" y="426581"/>
                </a:lnTo>
                <a:lnTo>
                  <a:pt x="0" y="42658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1703955" y="8412696"/>
            <a:ext cx="4319810" cy="426581"/>
          </a:xfrm>
          <a:custGeom>
            <a:avLst/>
            <a:gdLst/>
            <a:ahLst/>
            <a:cxnLst/>
            <a:rect l="l" t="t" r="r" b="b"/>
            <a:pathLst>
              <a:path w="4319810" h="426581">
                <a:moveTo>
                  <a:pt x="0" y="0"/>
                </a:moveTo>
                <a:lnTo>
                  <a:pt x="4319809" y="0"/>
                </a:lnTo>
                <a:lnTo>
                  <a:pt x="4319809" y="426581"/>
                </a:lnTo>
                <a:lnTo>
                  <a:pt x="0" y="42658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5" name="Group 5"/>
          <p:cNvGrpSpPr/>
          <p:nvPr/>
        </p:nvGrpSpPr>
        <p:grpSpPr>
          <a:xfrm>
            <a:off x="2290722" y="4206681"/>
            <a:ext cx="4297048" cy="4206015"/>
            <a:chOff x="0" y="0"/>
            <a:chExt cx="1131733" cy="1107757"/>
          </a:xfrm>
        </p:grpSpPr>
        <p:sp>
          <p:nvSpPr>
            <p:cNvPr id="6" name="Freeform 6"/>
            <p:cNvSpPr/>
            <p:nvPr/>
          </p:nvSpPr>
          <p:spPr>
            <a:xfrm>
              <a:off x="0" y="0"/>
              <a:ext cx="1131733" cy="1107757"/>
            </a:xfrm>
            <a:custGeom>
              <a:avLst/>
              <a:gdLst/>
              <a:ahLst/>
              <a:cxnLst/>
              <a:rect l="l" t="t" r="r" b="b"/>
              <a:pathLst>
                <a:path w="1131733" h="1107757">
                  <a:moveTo>
                    <a:pt x="0" y="0"/>
                  </a:moveTo>
                  <a:lnTo>
                    <a:pt x="1131733" y="0"/>
                  </a:lnTo>
                  <a:lnTo>
                    <a:pt x="1131733" y="1107757"/>
                  </a:lnTo>
                  <a:lnTo>
                    <a:pt x="0" y="1107757"/>
                  </a:lnTo>
                  <a:close/>
                </a:path>
              </a:pathLst>
            </a:custGeom>
            <a:solidFill>
              <a:srgbClr val="CFF4FF"/>
            </a:solidFill>
            <a:ln w="19050" cap="sq">
              <a:solidFill>
                <a:srgbClr val="FFFFFF"/>
              </a:solidFill>
              <a:prstDash val="solid"/>
              <a:miter/>
            </a:ln>
          </p:spPr>
          <p:txBody>
            <a:bodyPr/>
            <a:lstStyle/>
            <a:p>
              <a:endParaRPr lang="en-US"/>
            </a:p>
          </p:txBody>
        </p:sp>
        <p:sp>
          <p:nvSpPr>
            <p:cNvPr id="7" name="TextBox 7"/>
            <p:cNvSpPr txBox="1"/>
            <p:nvPr/>
          </p:nvSpPr>
          <p:spPr>
            <a:xfrm>
              <a:off x="0" y="-38100"/>
              <a:ext cx="1131733" cy="1145857"/>
            </a:xfrm>
            <a:prstGeom prst="rect">
              <a:avLst/>
            </a:prstGeom>
          </p:spPr>
          <p:txBody>
            <a:bodyPr lIns="50800" tIns="50800" rIns="50800" bIns="50800" rtlCol="0" anchor="ctr"/>
            <a:lstStyle/>
            <a:p>
              <a:pPr algn="ctr">
                <a:lnSpc>
                  <a:spcPts val="2605"/>
                </a:lnSpc>
              </a:pPr>
              <a:endParaRPr/>
            </a:p>
          </p:txBody>
        </p:sp>
      </p:grpSp>
      <p:grpSp>
        <p:nvGrpSpPr>
          <p:cNvPr id="8" name="Group 8"/>
          <p:cNvGrpSpPr/>
          <p:nvPr/>
        </p:nvGrpSpPr>
        <p:grpSpPr>
          <a:xfrm>
            <a:off x="6993607" y="4206681"/>
            <a:ext cx="4297048" cy="4206015"/>
            <a:chOff x="0" y="0"/>
            <a:chExt cx="1131733" cy="1107757"/>
          </a:xfrm>
        </p:grpSpPr>
        <p:sp>
          <p:nvSpPr>
            <p:cNvPr id="9" name="Freeform 9"/>
            <p:cNvSpPr/>
            <p:nvPr/>
          </p:nvSpPr>
          <p:spPr>
            <a:xfrm>
              <a:off x="0" y="0"/>
              <a:ext cx="1131733" cy="1107757"/>
            </a:xfrm>
            <a:custGeom>
              <a:avLst/>
              <a:gdLst/>
              <a:ahLst/>
              <a:cxnLst/>
              <a:rect l="l" t="t" r="r" b="b"/>
              <a:pathLst>
                <a:path w="1131733" h="1107757">
                  <a:moveTo>
                    <a:pt x="0" y="0"/>
                  </a:moveTo>
                  <a:lnTo>
                    <a:pt x="1131733" y="0"/>
                  </a:lnTo>
                  <a:lnTo>
                    <a:pt x="1131733" y="1107757"/>
                  </a:lnTo>
                  <a:lnTo>
                    <a:pt x="0" y="1107757"/>
                  </a:lnTo>
                  <a:close/>
                </a:path>
              </a:pathLst>
            </a:custGeom>
            <a:solidFill>
              <a:srgbClr val="CFF4FF"/>
            </a:solidFill>
            <a:ln w="19050" cap="sq">
              <a:solidFill>
                <a:srgbClr val="FFFFFF"/>
              </a:solidFill>
              <a:prstDash val="solid"/>
              <a:miter/>
            </a:ln>
          </p:spPr>
          <p:txBody>
            <a:bodyPr/>
            <a:lstStyle/>
            <a:p>
              <a:endParaRPr lang="en-US"/>
            </a:p>
          </p:txBody>
        </p:sp>
        <p:sp>
          <p:nvSpPr>
            <p:cNvPr id="10" name="TextBox 10"/>
            <p:cNvSpPr txBox="1"/>
            <p:nvPr/>
          </p:nvSpPr>
          <p:spPr>
            <a:xfrm>
              <a:off x="0" y="-38100"/>
              <a:ext cx="1131733" cy="1145857"/>
            </a:xfrm>
            <a:prstGeom prst="rect">
              <a:avLst/>
            </a:prstGeom>
          </p:spPr>
          <p:txBody>
            <a:bodyPr lIns="50800" tIns="50800" rIns="50800" bIns="50800" rtlCol="0" anchor="ctr"/>
            <a:lstStyle/>
            <a:p>
              <a:pPr algn="ctr">
                <a:lnSpc>
                  <a:spcPts val="2605"/>
                </a:lnSpc>
              </a:pPr>
              <a:endParaRPr/>
            </a:p>
          </p:txBody>
        </p:sp>
      </p:grpSp>
      <p:grpSp>
        <p:nvGrpSpPr>
          <p:cNvPr id="11" name="Group 11"/>
          <p:cNvGrpSpPr/>
          <p:nvPr/>
        </p:nvGrpSpPr>
        <p:grpSpPr>
          <a:xfrm>
            <a:off x="11700230" y="4206681"/>
            <a:ext cx="4297048" cy="4206015"/>
            <a:chOff x="0" y="0"/>
            <a:chExt cx="1131733" cy="1107757"/>
          </a:xfrm>
        </p:grpSpPr>
        <p:sp>
          <p:nvSpPr>
            <p:cNvPr id="12" name="Freeform 12"/>
            <p:cNvSpPr/>
            <p:nvPr/>
          </p:nvSpPr>
          <p:spPr>
            <a:xfrm>
              <a:off x="0" y="0"/>
              <a:ext cx="1131733" cy="1107757"/>
            </a:xfrm>
            <a:custGeom>
              <a:avLst/>
              <a:gdLst/>
              <a:ahLst/>
              <a:cxnLst/>
              <a:rect l="l" t="t" r="r" b="b"/>
              <a:pathLst>
                <a:path w="1131733" h="1107757">
                  <a:moveTo>
                    <a:pt x="0" y="0"/>
                  </a:moveTo>
                  <a:lnTo>
                    <a:pt x="1131733" y="0"/>
                  </a:lnTo>
                  <a:lnTo>
                    <a:pt x="1131733" y="1107757"/>
                  </a:lnTo>
                  <a:lnTo>
                    <a:pt x="0" y="1107757"/>
                  </a:lnTo>
                  <a:close/>
                </a:path>
              </a:pathLst>
            </a:custGeom>
            <a:solidFill>
              <a:srgbClr val="CFF4FF"/>
            </a:solidFill>
            <a:ln w="19050" cap="sq">
              <a:solidFill>
                <a:srgbClr val="FFFFFF"/>
              </a:solidFill>
              <a:prstDash val="solid"/>
              <a:miter/>
            </a:ln>
          </p:spPr>
          <p:txBody>
            <a:bodyPr/>
            <a:lstStyle/>
            <a:p>
              <a:endParaRPr lang="en-US"/>
            </a:p>
          </p:txBody>
        </p:sp>
        <p:sp>
          <p:nvSpPr>
            <p:cNvPr id="13" name="TextBox 13"/>
            <p:cNvSpPr txBox="1"/>
            <p:nvPr/>
          </p:nvSpPr>
          <p:spPr>
            <a:xfrm>
              <a:off x="0" y="-38100"/>
              <a:ext cx="1131733" cy="1145857"/>
            </a:xfrm>
            <a:prstGeom prst="rect">
              <a:avLst/>
            </a:prstGeom>
          </p:spPr>
          <p:txBody>
            <a:bodyPr lIns="50800" tIns="50800" rIns="50800" bIns="50800" rtlCol="0" anchor="ctr"/>
            <a:lstStyle/>
            <a:p>
              <a:pPr algn="ctr">
                <a:lnSpc>
                  <a:spcPts val="2605"/>
                </a:lnSpc>
              </a:pPr>
              <a:endParaRPr/>
            </a:p>
          </p:txBody>
        </p:sp>
      </p:grpSp>
      <p:sp>
        <p:nvSpPr>
          <p:cNvPr id="14" name="Freeform 14"/>
          <p:cNvSpPr/>
          <p:nvPr/>
        </p:nvSpPr>
        <p:spPr>
          <a:xfrm>
            <a:off x="3728082" y="4615159"/>
            <a:ext cx="1399568" cy="1399568"/>
          </a:xfrm>
          <a:custGeom>
            <a:avLst/>
            <a:gdLst/>
            <a:ahLst/>
            <a:cxnLst/>
            <a:rect l="l" t="t" r="r" b="b"/>
            <a:pathLst>
              <a:path w="1399568" h="1399568">
                <a:moveTo>
                  <a:pt x="0" y="0"/>
                </a:moveTo>
                <a:lnTo>
                  <a:pt x="1399567" y="0"/>
                </a:lnTo>
                <a:lnTo>
                  <a:pt x="1399567" y="1399568"/>
                </a:lnTo>
                <a:lnTo>
                  <a:pt x="0" y="1399568"/>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3369571" y="4680294"/>
            <a:ext cx="958365" cy="1334433"/>
          </a:xfrm>
          <a:custGeom>
            <a:avLst/>
            <a:gdLst/>
            <a:ahLst/>
            <a:cxnLst/>
            <a:rect l="l" t="t" r="r" b="b"/>
            <a:pathLst>
              <a:path w="958365" h="1334433">
                <a:moveTo>
                  <a:pt x="0" y="0"/>
                </a:moveTo>
                <a:lnTo>
                  <a:pt x="958365" y="0"/>
                </a:lnTo>
                <a:lnTo>
                  <a:pt x="958365" y="1334433"/>
                </a:lnTo>
                <a:lnTo>
                  <a:pt x="0" y="13344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8400786" y="4507372"/>
            <a:ext cx="1482689" cy="1507355"/>
          </a:xfrm>
          <a:custGeom>
            <a:avLst/>
            <a:gdLst/>
            <a:ahLst/>
            <a:cxnLst/>
            <a:rect l="l" t="t" r="r" b="b"/>
            <a:pathLst>
              <a:path w="1482689" h="1507355">
                <a:moveTo>
                  <a:pt x="0" y="0"/>
                </a:moveTo>
                <a:lnTo>
                  <a:pt x="1482689" y="0"/>
                </a:lnTo>
                <a:lnTo>
                  <a:pt x="1482689" y="1507355"/>
                </a:lnTo>
                <a:lnTo>
                  <a:pt x="0" y="15073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2840362" y="2925553"/>
            <a:ext cx="3200745" cy="3775902"/>
          </a:xfrm>
          <a:custGeom>
            <a:avLst/>
            <a:gdLst/>
            <a:ahLst/>
            <a:cxnLst/>
            <a:rect l="l" t="t" r="r" b="b"/>
            <a:pathLst>
              <a:path w="3200745" h="3775902">
                <a:moveTo>
                  <a:pt x="0" y="0"/>
                </a:moveTo>
                <a:lnTo>
                  <a:pt x="3200745" y="0"/>
                </a:lnTo>
                <a:lnTo>
                  <a:pt x="3200745" y="3775901"/>
                </a:lnTo>
                <a:lnTo>
                  <a:pt x="0" y="3775901"/>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8" name="Freeform 18"/>
          <p:cNvSpPr/>
          <p:nvPr/>
        </p:nvSpPr>
        <p:spPr>
          <a:xfrm>
            <a:off x="12263487" y="2925553"/>
            <a:ext cx="3125513" cy="3775902"/>
          </a:xfrm>
          <a:custGeom>
            <a:avLst/>
            <a:gdLst/>
            <a:ahLst/>
            <a:cxnLst/>
            <a:rect l="l" t="t" r="r" b="b"/>
            <a:pathLst>
              <a:path w="3125513" h="3775902">
                <a:moveTo>
                  <a:pt x="0" y="0"/>
                </a:moveTo>
                <a:lnTo>
                  <a:pt x="3125513" y="0"/>
                </a:lnTo>
                <a:lnTo>
                  <a:pt x="3125513" y="3775901"/>
                </a:lnTo>
                <a:lnTo>
                  <a:pt x="0" y="3775901"/>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9" name="Freeform 19"/>
          <p:cNvSpPr/>
          <p:nvPr/>
        </p:nvSpPr>
        <p:spPr>
          <a:xfrm>
            <a:off x="7432427" y="2925553"/>
            <a:ext cx="3311946" cy="3865271"/>
          </a:xfrm>
          <a:custGeom>
            <a:avLst/>
            <a:gdLst/>
            <a:ahLst/>
            <a:cxnLst/>
            <a:rect l="l" t="t" r="r" b="b"/>
            <a:pathLst>
              <a:path w="3311946" h="3865271">
                <a:moveTo>
                  <a:pt x="0" y="0"/>
                </a:moveTo>
                <a:lnTo>
                  <a:pt x="3311946" y="0"/>
                </a:lnTo>
                <a:lnTo>
                  <a:pt x="3311946" y="3865271"/>
                </a:lnTo>
                <a:lnTo>
                  <a:pt x="0" y="3865271"/>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US"/>
          </a:p>
        </p:txBody>
      </p:sp>
      <p:sp>
        <p:nvSpPr>
          <p:cNvPr id="20" name="TextBox 20"/>
          <p:cNvSpPr txBox="1"/>
          <p:nvPr/>
        </p:nvSpPr>
        <p:spPr>
          <a:xfrm>
            <a:off x="4781358" y="884618"/>
            <a:ext cx="8197288" cy="1652337"/>
          </a:xfrm>
          <a:prstGeom prst="rect">
            <a:avLst/>
          </a:prstGeom>
        </p:spPr>
        <p:txBody>
          <a:bodyPr lIns="0" tIns="0" rIns="0" bIns="0" rtlCol="0" anchor="t">
            <a:spAutoFit/>
          </a:bodyPr>
          <a:lstStyle/>
          <a:p>
            <a:pPr marL="0" lvl="0" indent="0" algn="ctr">
              <a:lnSpc>
                <a:spcPts val="6451"/>
              </a:lnSpc>
              <a:spcBef>
                <a:spcPct val="0"/>
              </a:spcBef>
            </a:pPr>
            <a:r>
              <a:rPr lang="en-US" sz="5376">
                <a:solidFill>
                  <a:srgbClr val="FFFFFF"/>
                </a:solidFill>
                <a:latin typeface="Now Bold"/>
              </a:rPr>
              <a:t>THE ADVENTURES DON’T STOP AT TEA. </a:t>
            </a:r>
          </a:p>
        </p:txBody>
      </p:sp>
      <p:sp>
        <p:nvSpPr>
          <p:cNvPr id="21" name="TextBox 21"/>
          <p:cNvSpPr txBox="1"/>
          <p:nvPr/>
        </p:nvSpPr>
        <p:spPr>
          <a:xfrm>
            <a:off x="2711792" y="6224277"/>
            <a:ext cx="3432147" cy="555498"/>
          </a:xfrm>
          <a:prstGeom prst="rect">
            <a:avLst/>
          </a:prstGeom>
        </p:spPr>
        <p:txBody>
          <a:bodyPr lIns="0" tIns="0" rIns="0" bIns="0" rtlCol="0" anchor="t">
            <a:spAutoFit/>
          </a:bodyPr>
          <a:lstStyle/>
          <a:p>
            <a:pPr marL="0" lvl="0" indent="0" algn="ctr">
              <a:lnSpc>
                <a:spcPts val="4415"/>
              </a:lnSpc>
              <a:spcBef>
                <a:spcPct val="0"/>
              </a:spcBef>
            </a:pPr>
            <a:r>
              <a:rPr lang="en-US" sz="3199">
                <a:solidFill>
                  <a:srgbClr val="0071C9"/>
                </a:solidFill>
                <a:latin typeface="Asap Condensed Bold"/>
              </a:rPr>
              <a:t>Night Hike</a:t>
            </a:r>
          </a:p>
        </p:txBody>
      </p:sp>
      <p:sp>
        <p:nvSpPr>
          <p:cNvPr id="22" name="TextBox 22"/>
          <p:cNvSpPr txBox="1"/>
          <p:nvPr/>
        </p:nvSpPr>
        <p:spPr>
          <a:xfrm>
            <a:off x="7543627" y="6733674"/>
            <a:ext cx="3200745" cy="1477389"/>
          </a:xfrm>
          <a:prstGeom prst="rect">
            <a:avLst/>
          </a:prstGeom>
        </p:spPr>
        <p:txBody>
          <a:bodyPr lIns="0" tIns="0" rIns="0" bIns="0" rtlCol="0" anchor="t">
            <a:spAutoFit/>
          </a:bodyPr>
          <a:lstStyle/>
          <a:p>
            <a:pPr marL="0" lvl="0" indent="0" algn="ctr">
              <a:lnSpc>
                <a:spcPts val="3963"/>
              </a:lnSpc>
              <a:spcBef>
                <a:spcPct val="0"/>
              </a:spcBef>
            </a:pPr>
            <a:r>
              <a:rPr lang="en-US" sz="2872" dirty="0">
                <a:solidFill>
                  <a:srgbClr val="051D40"/>
                </a:solidFill>
                <a:latin typeface="Asap Condensed Bold"/>
              </a:rPr>
              <a:t>Pit your wits against your staff and other teams.</a:t>
            </a:r>
          </a:p>
        </p:txBody>
      </p:sp>
      <p:sp>
        <p:nvSpPr>
          <p:cNvPr id="23" name="TextBox 23"/>
          <p:cNvSpPr txBox="1"/>
          <p:nvPr/>
        </p:nvSpPr>
        <p:spPr>
          <a:xfrm>
            <a:off x="7946418" y="6224277"/>
            <a:ext cx="2395164" cy="555498"/>
          </a:xfrm>
          <a:prstGeom prst="rect">
            <a:avLst/>
          </a:prstGeom>
        </p:spPr>
        <p:txBody>
          <a:bodyPr lIns="0" tIns="0" rIns="0" bIns="0" rtlCol="0" anchor="t">
            <a:spAutoFit/>
          </a:bodyPr>
          <a:lstStyle/>
          <a:p>
            <a:pPr marL="0" lvl="0" indent="0" algn="ctr">
              <a:lnSpc>
                <a:spcPts val="4415"/>
              </a:lnSpc>
              <a:spcBef>
                <a:spcPct val="0"/>
              </a:spcBef>
            </a:pPr>
            <a:r>
              <a:rPr lang="en-US" sz="3199">
                <a:solidFill>
                  <a:srgbClr val="0071C9"/>
                </a:solidFill>
                <a:latin typeface="Asap Condensed Bold"/>
              </a:rPr>
              <a:t>Wide games</a:t>
            </a:r>
          </a:p>
        </p:txBody>
      </p:sp>
      <p:sp>
        <p:nvSpPr>
          <p:cNvPr id="24" name="TextBox 24"/>
          <p:cNvSpPr txBox="1"/>
          <p:nvPr/>
        </p:nvSpPr>
        <p:spPr>
          <a:xfrm>
            <a:off x="12263487" y="6733674"/>
            <a:ext cx="3200745" cy="1477389"/>
          </a:xfrm>
          <a:prstGeom prst="rect">
            <a:avLst/>
          </a:prstGeom>
        </p:spPr>
        <p:txBody>
          <a:bodyPr lIns="0" tIns="0" rIns="0" bIns="0" rtlCol="0" anchor="t">
            <a:spAutoFit/>
          </a:bodyPr>
          <a:lstStyle/>
          <a:p>
            <a:pPr marL="0" lvl="0" indent="0" algn="ctr">
              <a:lnSpc>
                <a:spcPts val="3963"/>
              </a:lnSpc>
              <a:spcBef>
                <a:spcPct val="0"/>
              </a:spcBef>
            </a:pPr>
            <a:r>
              <a:rPr lang="en-US" sz="2872" dirty="0">
                <a:solidFill>
                  <a:srgbClr val="051D40"/>
                </a:solidFill>
                <a:latin typeface="Asap Condensed Bold"/>
              </a:rPr>
              <a:t>Test your building skills against a “hurricane”</a:t>
            </a:r>
          </a:p>
        </p:txBody>
      </p:sp>
      <p:sp>
        <p:nvSpPr>
          <p:cNvPr id="25" name="TextBox 25"/>
          <p:cNvSpPr txBox="1"/>
          <p:nvPr/>
        </p:nvSpPr>
        <p:spPr>
          <a:xfrm>
            <a:off x="12666278" y="6224277"/>
            <a:ext cx="2722723" cy="555498"/>
          </a:xfrm>
          <a:prstGeom prst="rect">
            <a:avLst/>
          </a:prstGeom>
        </p:spPr>
        <p:txBody>
          <a:bodyPr lIns="0" tIns="0" rIns="0" bIns="0" rtlCol="0" anchor="t">
            <a:spAutoFit/>
          </a:bodyPr>
          <a:lstStyle/>
          <a:p>
            <a:pPr marL="0" lvl="0" indent="0" algn="ctr">
              <a:lnSpc>
                <a:spcPts val="4415"/>
              </a:lnSpc>
              <a:spcBef>
                <a:spcPct val="0"/>
              </a:spcBef>
            </a:pPr>
            <a:r>
              <a:rPr lang="en-US" sz="3199">
                <a:solidFill>
                  <a:srgbClr val="0071C9"/>
                </a:solidFill>
                <a:latin typeface="Asap Condensed Bold"/>
              </a:rPr>
              <a:t>Shelter building</a:t>
            </a:r>
          </a:p>
        </p:txBody>
      </p:sp>
      <p:sp>
        <p:nvSpPr>
          <p:cNvPr id="26" name="TextBox 26"/>
          <p:cNvSpPr txBox="1"/>
          <p:nvPr/>
        </p:nvSpPr>
        <p:spPr>
          <a:xfrm>
            <a:off x="2789631" y="6564644"/>
            <a:ext cx="3200745" cy="1477389"/>
          </a:xfrm>
          <a:prstGeom prst="rect">
            <a:avLst/>
          </a:prstGeom>
        </p:spPr>
        <p:txBody>
          <a:bodyPr lIns="0" tIns="0" rIns="0" bIns="0" rtlCol="0" anchor="t">
            <a:spAutoFit/>
          </a:bodyPr>
          <a:lstStyle/>
          <a:p>
            <a:pPr marL="0" lvl="0" indent="0" algn="ctr">
              <a:lnSpc>
                <a:spcPts val="3963"/>
              </a:lnSpc>
              <a:spcBef>
                <a:spcPct val="0"/>
              </a:spcBef>
            </a:pPr>
            <a:r>
              <a:rPr lang="en-US" sz="2872" dirty="0">
                <a:solidFill>
                  <a:srgbClr val="051D40"/>
                </a:solidFill>
                <a:latin typeface="Asap Condensed Bold"/>
              </a:rPr>
              <a:t>Test your map reading and lead your team on a night walk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TextBox 2"/>
          <p:cNvSpPr txBox="1"/>
          <p:nvPr/>
        </p:nvSpPr>
        <p:spPr>
          <a:xfrm rot="-1117703">
            <a:off x="126822" y="3964672"/>
            <a:ext cx="13065009" cy="3292903"/>
          </a:xfrm>
          <a:prstGeom prst="rect">
            <a:avLst/>
          </a:prstGeom>
        </p:spPr>
        <p:txBody>
          <a:bodyPr lIns="0" tIns="0" rIns="0" bIns="0" rtlCol="0" anchor="t">
            <a:spAutoFit/>
          </a:bodyPr>
          <a:lstStyle/>
          <a:p>
            <a:pPr algn="ctr">
              <a:lnSpc>
                <a:spcPts val="13266"/>
              </a:lnSpc>
              <a:spcBef>
                <a:spcPct val="0"/>
              </a:spcBef>
            </a:pPr>
            <a:r>
              <a:rPr lang="en-US" sz="9475">
                <a:solidFill>
                  <a:srgbClr val="FFFFFF"/>
                </a:solidFill>
                <a:latin typeface="Asap Condensed Bold"/>
              </a:rPr>
              <a:t>And there is always  a little free time.</a:t>
            </a:r>
          </a:p>
        </p:txBody>
      </p:sp>
      <p:sp>
        <p:nvSpPr>
          <p:cNvPr id="3" name="Freeform 3"/>
          <p:cNvSpPr/>
          <p:nvPr/>
        </p:nvSpPr>
        <p:spPr>
          <a:xfrm>
            <a:off x="12648608" y="956524"/>
            <a:ext cx="5172396" cy="8301776"/>
          </a:xfrm>
          <a:custGeom>
            <a:avLst/>
            <a:gdLst/>
            <a:ahLst/>
            <a:cxnLst/>
            <a:rect l="l" t="t" r="r" b="b"/>
            <a:pathLst>
              <a:path w="5172396" h="8301776">
                <a:moveTo>
                  <a:pt x="0" y="0"/>
                </a:moveTo>
                <a:lnTo>
                  <a:pt x="5172396" y="0"/>
                </a:lnTo>
                <a:lnTo>
                  <a:pt x="5172396" y="8301776"/>
                </a:lnTo>
                <a:lnTo>
                  <a:pt x="0" y="830177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028700" y="863800"/>
            <a:ext cx="5152096" cy="3344327"/>
          </a:xfrm>
          <a:custGeom>
            <a:avLst/>
            <a:gdLst/>
            <a:ahLst/>
            <a:cxnLst/>
            <a:rect l="l" t="t" r="r" b="b"/>
            <a:pathLst>
              <a:path w="5152096" h="3344327">
                <a:moveTo>
                  <a:pt x="0" y="0"/>
                </a:moveTo>
                <a:lnTo>
                  <a:pt x="5152096" y="0"/>
                </a:lnTo>
                <a:lnTo>
                  <a:pt x="5152096" y="3344328"/>
                </a:lnTo>
                <a:lnTo>
                  <a:pt x="0" y="334432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8550523" y="6648745"/>
            <a:ext cx="5183236" cy="3248652"/>
          </a:xfrm>
          <a:custGeom>
            <a:avLst/>
            <a:gdLst/>
            <a:ahLst/>
            <a:cxnLst/>
            <a:rect l="l" t="t" r="r" b="b"/>
            <a:pathLst>
              <a:path w="5183236" h="3248652">
                <a:moveTo>
                  <a:pt x="0" y="0"/>
                </a:moveTo>
                <a:lnTo>
                  <a:pt x="5183235" y="0"/>
                </a:lnTo>
                <a:lnTo>
                  <a:pt x="5183235" y="3248652"/>
                </a:lnTo>
                <a:lnTo>
                  <a:pt x="0" y="324865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2" name="Freeform 2"/>
          <p:cNvSpPr/>
          <p:nvPr/>
        </p:nvSpPr>
        <p:spPr>
          <a:xfrm>
            <a:off x="101564" y="0"/>
            <a:ext cx="1429729" cy="10287000"/>
          </a:xfrm>
          <a:custGeom>
            <a:avLst/>
            <a:gdLst/>
            <a:ahLst/>
            <a:cxnLst/>
            <a:rect l="l" t="t" r="r" b="b"/>
            <a:pathLst>
              <a:path w="1429729" h="10287000">
                <a:moveTo>
                  <a:pt x="0" y="0"/>
                </a:moveTo>
                <a:lnTo>
                  <a:pt x="1429729" y="0"/>
                </a:lnTo>
                <a:lnTo>
                  <a:pt x="1429729"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2590424" y="650219"/>
            <a:ext cx="5071978" cy="3803983"/>
          </a:xfrm>
          <a:custGeom>
            <a:avLst/>
            <a:gdLst/>
            <a:ahLst/>
            <a:cxnLst/>
            <a:rect l="l" t="t" r="r" b="b"/>
            <a:pathLst>
              <a:path w="5071978" h="3803983">
                <a:moveTo>
                  <a:pt x="0" y="0"/>
                </a:moveTo>
                <a:lnTo>
                  <a:pt x="5071978" y="0"/>
                </a:lnTo>
                <a:lnTo>
                  <a:pt x="5071978" y="3803983"/>
                </a:lnTo>
                <a:lnTo>
                  <a:pt x="0" y="380398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2704900" y="6158946"/>
            <a:ext cx="5036017" cy="3777013"/>
          </a:xfrm>
          <a:custGeom>
            <a:avLst/>
            <a:gdLst/>
            <a:ahLst/>
            <a:cxnLst/>
            <a:rect l="l" t="t" r="r" b="b"/>
            <a:pathLst>
              <a:path w="5036017" h="3777013">
                <a:moveTo>
                  <a:pt x="0" y="0"/>
                </a:moveTo>
                <a:lnTo>
                  <a:pt x="5036017" y="0"/>
                </a:lnTo>
                <a:lnTo>
                  <a:pt x="5036017" y="3777013"/>
                </a:lnTo>
                <a:lnTo>
                  <a:pt x="0" y="3777013"/>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a:off x="2156817" y="4263702"/>
            <a:ext cx="14870333" cy="1569095"/>
          </a:xfrm>
          <a:prstGeom prst="rect">
            <a:avLst/>
          </a:prstGeom>
        </p:spPr>
        <p:txBody>
          <a:bodyPr lIns="0" tIns="0" rIns="0" bIns="0" rtlCol="0" anchor="t">
            <a:spAutoFit/>
          </a:bodyPr>
          <a:lstStyle/>
          <a:p>
            <a:pPr algn="ctr">
              <a:lnSpc>
                <a:spcPts val="12739"/>
              </a:lnSpc>
              <a:spcBef>
                <a:spcPct val="0"/>
              </a:spcBef>
            </a:pPr>
            <a:r>
              <a:rPr lang="en-US" sz="9099">
                <a:solidFill>
                  <a:srgbClr val="FFFFFF"/>
                </a:solidFill>
                <a:latin typeface="Asap Condensed Bold"/>
              </a:rPr>
              <a:t>Then it’s time for supper and bed.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12" name="Freeform 12"/>
          <p:cNvSpPr/>
          <p:nvPr/>
        </p:nvSpPr>
        <p:spPr>
          <a:xfrm>
            <a:off x="255063" y="161485"/>
            <a:ext cx="1200990" cy="10125515"/>
          </a:xfrm>
          <a:custGeom>
            <a:avLst/>
            <a:gdLst/>
            <a:ahLst/>
            <a:cxnLst/>
            <a:rect l="l" t="t" r="r" b="b"/>
            <a:pathLst>
              <a:path w="1200990" h="10125515">
                <a:moveTo>
                  <a:pt x="0" y="0"/>
                </a:moveTo>
                <a:lnTo>
                  <a:pt x="1200990" y="0"/>
                </a:lnTo>
                <a:lnTo>
                  <a:pt x="1200990" y="10125515"/>
                </a:lnTo>
                <a:lnTo>
                  <a:pt x="0" y="10125515"/>
                </a:lnTo>
                <a:lnTo>
                  <a:pt x="0" y="0"/>
                </a:lnTo>
                <a:close/>
              </a:path>
            </a:pathLst>
          </a:custGeom>
          <a:blipFill>
            <a:blip r:embed="rId3" cstate="email">
              <a:extLst>
                <a:ext uri="{28A0092B-C50C-407E-A947-70E740481C1C}">
                  <a14:useLocalDpi xmlns:a14="http://schemas.microsoft.com/office/drawing/2010/main"/>
                </a:ext>
              </a:extLst>
            </a:blip>
            <a:stretch>
              <a:fillRect l="-9844" r="-9844"/>
            </a:stretch>
          </a:blipFill>
        </p:spPr>
        <p:txBody>
          <a:bodyPr/>
          <a:lstStyle/>
          <a:p>
            <a:endParaRPr lang="en-US"/>
          </a:p>
        </p:txBody>
      </p:sp>
      <p:graphicFrame>
        <p:nvGraphicFramePr>
          <p:cNvPr id="24" name="Content Placeholder 7">
            <a:extLst>
              <a:ext uri="{FF2B5EF4-FFF2-40B4-BE49-F238E27FC236}">
                <a16:creationId xmlns:a16="http://schemas.microsoft.com/office/drawing/2014/main" id="{D005AA7A-49B1-AF26-1865-F91DDDAD1820}"/>
              </a:ext>
            </a:extLst>
          </p:cNvPr>
          <p:cNvGraphicFramePr>
            <a:graphicFrameLocks/>
          </p:cNvGraphicFramePr>
          <p:nvPr>
            <p:extLst>
              <p:ext uri="{D42A27DB-BD31-4B8C-83A1-F6EECF244321}">
                <p14:modId xmlns:p14="http://schemas.microsoft.com/office/powerpoint/2010/main" val="982080222"/>
              </p:ext>
            </p:extLst>
          </p:nvPr>
        </p:nvGraphicFramePr>
        <p:xfrm>
          <a:off x="1828800" y="647700"/>
          <a:ext cx="16077823" cy="9072682"/>
        </p:xfrm>
        <a:graphic>
          <a:graphicData uri="http://schemas.openxmlformats.org/drawingml/2006/table">
            <a:tbl>
              <a:tblPr firstRow="1" firstCol="1" bandRow="1">
                <a:tableStyleId>{3B4B98B0-60AC-42C2-AFA5-B58CD77FA1E5}</a:tableStyleId>
              </a:tblPr>
              <a:tblGrid>
                <a:gridCol w="6342401">
                  <a:extLst>
                    <a:ext uri="{9D8B030D-6E8A-4147-A177-3AD203B41FA5}">
                      <a16:colId xmlns:a16="http://schemas.microsoft.com/office/drawing/2014/main" val="20000"/>
                    </a:ext>
                  </a:extLst>
                </a:gridCol>
                <a:gridCol w="3565084">
                  <a:extLst>
                    <a:ext uri="{9D8B030D-6E8A-4147-A177-3AD203B41FA5}">
                      <a16:colId xmlns:a16="http://schemas.microsoft.com/office/drawing/2014/main" val="20001"/>
                    </a:ext>
                  </a:extLst>
                </a:gridCol>
                <a:gridCol w="6170338">
                  <a:extLst>
                    <a:ext uri="{9D8B030D-6E8A-4147-A177-3AD203B41FA5}">
                      <a16:colId xmlns:a16="http://schemas.microsoft.com/office/drawing/2014/main" val="20002"/>
                    </a:ext>
                  </a:extLst>
                </a:gridCol>
              </a:tblGrid>
              <a:tr h="331045">
                <a:tc>
                  <a:txBody>
                    <a:bodyPr/>
                    <a:lstStyle/>
                    <a:p>
                      <a:pPr algn="ctr">
                        <a:lnSpc>
                          <a:spcPct val="115000"/>
                        </a:lnSpc>
                        <a:spcAft>
                          <a:spcPts val="0"/>
                        </a:spcAft>
                      </a:pPr>
                      <a:r>
                        <a:rPr lang="en-GB" sz="2800" u="sng" dirty="0">
                          <a:solidFill>
                            <a:schemeClr val="bg1"/>
                          </a:solidFill>
                          <a:effectLst/>
                          <a:latin typeface="+mj-lt"/>
                          <a:ea typeface="Calibri"/>
                          <a:cs typeface="Times New Roman"/>
                        </a:rPr>
                        <a:t>Wednesday</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u="sng" dirty="0">
                          <a:solidFill>
                            <a:schemeClr val="bg1"/>
                          </a:solidFill>
                          <a:effectLst/>
                          <a:latin typeface="+mj-lt"/>
                        </a:rPr>
                        <a:t>Thursday</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u="sng" dirty="0">
                          <a:solidFill>
                            <a:schemeClr val="bg1"/>
                          </a:solidFill>
                          <a:effectLst/>
                          <a:latin typeface="+mj-lt"/>
                          <a:ea typeface="Calibri"/>
                          <a:cs typeface="Times New Roman"/>
                        </a:rPr>
                        <a:t>Friday</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0"/>
                  </a:ext>
                </a:extLst>
              </a:tr>
              <a:tr h="459142">
                <a:tc>
                  <a:txBody>
                    <a:bodyPr/>
                    <a:lstStyle/>
                    <a:p>
                      <a:pPr algn="ctr">
                        <a:lnSpc>
                          <a:spcPct val="115000"/>
                        </a:lnSpc>
                        <a:spcAft>
                          <a:spcPts val="0"/>
                        </a:spcAft>
                      </a:pPr>
                      <a:r>
                        <a:rPr lang="en-GB" sz="2800" b="0" dirty="0">
                          <a:solidFill>
                            <a:schemeClr val="bg1"/>
                          </a:solidFill>
                          <a:effectLst/>
                          <a:latin typeface="+mj-lt"/>
                        </a:rPr>
                        <a:t>Arrive at school at usual time 8:40</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Get up 7:00am</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Get up 7:00am</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1"/>
                  </a:ext>
                </a:extLst>
              </a:tr>
              <a:tr h="621565">
                <a:tc>
                  <a:txBody>
                    <a:bodyPr/>
                    <a:lstStyle/>
                    <a:p>
                      <a:pPr algn="ctr">
                        <a:lnSpc>
                          <a:spcPct val="115000"/>
                        </a:lnSpc>
                        <a:spcAft>
                          <a:spcPts val="0"/>
                        </a:spcAft>
                      </a:pPr>
                      <a:r>
                        <a:rPr lang="en-US" sz="2800" b="0" dirty="0">
                          <a:solidFill>
                            <a:schemeClr val="bg1"/>
                          </a:solidFill>
                          <a:effectLst/>
                          <a:latin typeface="+mj-lt"/>
                          <a:ea typeface="Calibri"/>
                          <a:cs typeface="Times New Roman"/>
                        </a:rPr>
                        <a:t>Film, Games and Preparation morning</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a:solidFill>
                            <a:schemeClr val="bg1"/>
                          </a:solidFill>
                          <a:effectLst/>
                          <a:latin typeface="+mj-lt"/>
                        </a:rPr>
                        <a:t>Breakfast 8:00am</a:t>
                      </a:r>
                      <a:endParaRPr lang="en-GB" sz="280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a:solidFill>
                            <a:schemeClr val="bg1"/>
                          </a:solidFill>
                          <a:effectLst/>
                          <a:latin typeface="+mj-lt"/>
                        </a:rPr>
                        <a:t>Breakfast 8:00am</a:t>
                      </a:r>
                      <a:endParaRPr lang="en-GB" sz="280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2"/>
                  </a:ext>
                </a:extLst>
              </a:tr>
              <a:tr h="621565">
                <a:tc>
                  <a:txBody>
                    <a:bodyPr/>
                    <a:lstStyle/>
                    <a:p>
                      <a:pPr algn="ctr">
                        <a:lnSpc>
                          <a:spcPct val="115000"/>
                        </a:lnSpc>
                        <a:spcAft>
                          <a:spcPts val="0"/>
                        </a:spcAft>
                      </a:pPr>
                      <a:r>
                        <a:rPr lang="en-US" sz="2800" b="0" dirty="0">
                          <a:solidFill>
                            <a:schemeClr val="bg1"/>
                          </a:solidFill>
                          <a:effectLst/>
                          <a:latin typeface="+mj-lt"/>
                          <a:ea typeface="Calibri"/>
                          <a:cs typeface="Times New Roman"/>
                        </a:rPr>
                        <a:t>Leave for White Hall at 10:30am</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First activity 9:00am – 1:00pm</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First activity 9:00am – 12:00pm</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3"/>
                  </a:ext>
                </a:extLst>
              </a:tr>
              <a:tr h="941732">
                <a:tc>
                  <a:txBody>
                    <a:bodyPr/>
                    <a:lstStyle/>
                    <a:p>
                      <a:pPr algn="ctr">
                        <a:lnSpc>
                          <a:spcPct val="115000"/>
                        </a:lnSpc>
                        <a:spcAft>
                          <a:spcPts val="0"/>
                        </a:spcAft>
                      </a:pPr>
                      <a:r>
                        <a:rPr lang="en-US" sz="2800" b="0" dirty="0">
                          <a:solidFill>
                            <a:schemeClr val="bg1"/>
                          </a:solidFill>
                          <a:effectLst/>
                          <a:latin typeface="+mj-lt"/>
                          <a:ea typeface="Calibri"/>
                          <a:cs typeface="Calibri" panose="020F0502020204030204" pitchFamily="34" charset="0"/>
                        </a:rPr>
                        <a:t>Arrive at White Hall 12:00pm</a:t>
                      </a:r>
                      <a:endParaRPr lang="en-GB" sz="2800" b="0" dirty="0">
                        <a:solidFill>
                          <a:schemeClr val="bg1"/>
                        </a:solidFill>
                        <a:effectLst/>
                        <a:latin typeface="+mj-lt"/>
                        <a:ea typeface="Calibri"/>
                        <a:cs typeface="Calibri" panose="020F0502020204030204" pitchFamily="34" charset="0"/>
                      </a:endParaRPr>
                    </a:p>
                  </a:txBody>
                  <a:tcPr marL="60688" marR="60688" marT="0" marB="0"/>
                </a:tc>
                <a:tc>
                  <a:txBody>
                    <a:bodyPr/>
                    <a:lstStyle/>
                    <a:p>
                      <a:pPr algn="ctr">
                        <a:lnSpc>
                          <a:spcPct val="115000"/>
                        </a:lnSpc>
                        <a:spcAft>
                          <a:spcPts val="0"/>
                        </a:spcAft>
                      </a:pP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US" sz="2800" dirty="0">
                          <a:solidFill>
                            <a:schemeClr val="bg1"/>
                          </a:solidFill>
                          <a:effectLst/>
                          <a:latin typeface="+mj-lt"/>
                          <a:ea typeface="Calibri"/>
                          <a:cs typeface="Times New Roman"/>
                        </a:rPr>
                        <a:t>Course Summary </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4"/>
                  </a:ext>
                </a:extLst>
              </a:tr>
              <a:tr h="621565">
                <a:tc>
                  <a:txBody>
                    <a:bodyPr/>
                    <a:lstStyle/>
                    <a:p>
                      <a:pPr algn="ctr">
                        <a:lnSpc>
                          <a:spcPct val="115000"/>
                        </a:lnSpc>
                        <a:spcAft>
                          <a:spcPts val="0"/>
                        </a:spcAft>
                      </a:pPr>
                      <a:r>
                        <a:rPr lang="en-US" sz="2800" b="0" dirty="0">
                          <a:solidFill>
                            <a:schemeClr val="bg1"/>
                          </a:solidFill>
                          <a:effectLst/>
                          <a:latin typeface="+mj-lt"/>
                          <a:ea typeface="Calibri"/>
                          <a:cs typeface="Times New Roman"/>
                        </a:rPr>
                        <a:t>Welcome Chat and Lunch</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Lunch</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US" sz="2800" dirty="0">
                          <a:solidFill>
                            <a:schemeClr val="bg1"/>
                          </a:solidFill>
                          <a:effectLst/>
                          <a:latin typeface="+mj-lt"/>
                          <a:ea typeface="Calibri"/>
                          <a:cs typeface="Times New Roman"/>
                        </a:rPr>
                        <a:t>Earlier Lunch </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5"/>
                  </a:ext>
                </a:extLst>
              </a:tr>
              <a:tr h="941732">
                <a:tc>
                  <a:txBody>
                    <a:bodyPr/>
                    <a:lstStyle/>
                    <a:p>
                      <a:pPr algn="ctr">
                        <a:lnSpc>
                          <a:spcPct val="115000"/>
                        </a:lnSpc>
                        <a:spcAft>
                          <a:spcPts val="0"/>
                        </a:spcAft>
                      </a:pPr>
                      <a:r>
                        <a:rPr lang="en-GB" sz="2800" b="0" dirty="0">
                          <a:solidFill>
                            <a:schemeClr val="bg1"/>
                          </a:solidFill>
                          <a:effectLst/>
                          <a:latin typeface="+mj-lt"/>
                        </a:rPr>
                        <a:t>Sort out Dorm Rooms and ice breaker games before first main activity</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Second Activity  till 5:15pm</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US" sz="2800" dirty="0">
                          <a:solidFill>
                            <a:schemeClr val="bg1"/>
                          </a:solidFill>
                          <a:effectLst/>
                          <a:latin typeface="+mj-lt"/>
                          <a:ea typeface="Calibri"/>
                          <a:cs typeface="Times New Roman"/>
                        </a:rPr>
                        <a:t>Depart for Audlem 1:00pm</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6"/>
                  </a:ext>
                </a:extLst>
              </a:tr>
              <a:tr h="1184806">
                <a:tc>
                  <a:txBody>
                    <a:bodyPr/>
                    <a:lstStyle/>
                    <a:p>
                      <a:pPr algn="ctr">
                        <a:lnSpc>
                          <a:spcPct val="115000"/>
                        </a:lnSpc>
                        <a:spcAft>
                          <a:spcPts val="0"/>
                        </a:spcAft>
                      </a:pPr>
                      <a:r>
                        <a:rPr lang="en-GB" sz="2800" b="0" dirty="0">
                          <a:solidFill>
                            <a:schemeClr val="bg1"/>
                          </a:solidFill>
                          <a:effectLst/>
                          <a:latin typeface="+mj-lt"/>
                        </a:rPr>
                        <a:t>First activity 3:45-5:15pm</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US" sz="2800" dirty="0">
                          <a:solidFill>
                            <a:schemeClr val="bg1"/>
                          </a:solidFill>
                          <a:effectLst/>
                          <a:latin typeface="+mj-lt"/>
                          <a:ea typeface="Calibri"/>
                          <a:cs typeface="Times New Roman"/>
                        </a:rPr>
                        <a:t>Arrive back at Audlem 2:30pm</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7"/>
                  </a:ext>
                </a:extLst>
              </a:tr>
              <a:tr h="359091">
                <a:tc>
                  <a:txBody>
                    <a:bodyPr/>
                    <a:lstStyle/>
                    <a:p>
                      <a:pPr algn="ctr">
                        <a:lnSpc>
                          <a:spcPct val="115000"/>
                        </a:lnSpc>
                        <a:spcAft>
                          <a:spcPts val="0"/>
                        </a:spcAft>
                      </a:pPr>
                      <a:r>
                        <a:rPr lang="en-GB" sz="2800" b="0" dirty="0">
                          <a:solidFill>
                            <a:schemeClr val="bg1"/>
                          </a:solidFill>
                          <a:effectLst/>
                          <a:latin typeface="+mj-lt"/>
                        </a:rPr>
                        <a:t>Evening Meal 5:30pm</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Evening meal 5:30pm</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 </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8"/>
                  </a:ext>
                </a:extLst>
              </a:tr>
              <a:tr h="638446">
                <a:tc>
                  <a:txBody>
                    <a:bodyPr/>
                    <a:lstStyle/>
                    <a:p>
                      <a:pPr algn="ctr">
                        <a:lnSpc>
                          <a:spcPct val="115000"/>
                        </a:lnSpc>
                        <a:spcAft>
                          <a:spcPts val="0"/>
                        </a:spcAft>
                      </a:pPr>
                      <a:r>
                        <a:rPr lang="en-GB" sz="2800" b="0" dirty="0">
                          <a:solidFill>
                            <a:schemeClr val="bg1"/>
                          </a:solidFill>
                          <a:effectLst/>
                          <a:latin typeface="+mj-lt"/>
                        </a:rPr>
                        <a:t>Downtime before evening activity</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Free time (recharging)</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 </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09"/>
                  </a:ext>
                </a:extLst>
              </a:tr>
              <a:tr h="359091">
                <a:tc>
                  <a:txBody>
                    <a:bodyPr/>
                    <a:lstStyle/>
                    <a:p>
                      <a:pPr algn="ctr">
                        <a:lnSpc>
                          <a:spcPct val="115000"/>
                        </a:lnSpc>
                        <a:spcAft>
                          <a:spcPts val="0"/>
                        </a:spcAft>
                      </a:pPr>
                      <a:r>
                        <a:rPr lang="en-GB" sz="2800" b="0" dirty="0">
                          <a:solidFill>
                            <a:schemeClr val="bg1"/>
                          </a:solidFill>
                          <a:effectLst/>
                          <a:latin typeface="+mj-lt"/>
                        </a:rPr>
                        <a:t>Evening activity 7:30pm</a:t>
                      </a:r>
                      <a:endParaRPr lang="en-GB" sz="2800" b="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Evening activity 7:30pm</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 </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10"/>
                  </a:ext>
                </a:extLst>
              </a:tr>
              <a:tr h="359091">
                <a:tc>
                  <a:txBody>
                    <a:bodyPr/>
                    <a:lstStyle/>
                    <a:p>
                      <a:pPr algn="ctr">
                        <a:lnSpc>
                          <a:spcPct val="115000"/>
                        </a:lnSpc>
                        <a:spcAft>
                          <a:spcPts val="0"/>
                        </a:spcAft>
                      </a:pPr>
                      <a:r>
                        <a:rPr lang="en-GB" sz="2800" b="0" dirty="0">
                          <a:solidFill>
                            <a:schemeClr val="bg1"/>
                          </a:solidFill>
                          <a:effectLst/>
                          <a:latin typeface="+mj-lt"/>
                        </a:rPr>
                        <a:t>Return to rooms 9.00pm</a:t>
                      </a:r>
                    </a:p>
                    <a:p>
                      <a:pPr algn="ctr">
                        <a:lnSpc>
                          <a:spcPct val="115000"/>
                        </a:lnSpc>
                        <a:spcAft>
                          <a:spcPts val="0"/>
                        </a:spcAft>
                      </a:pPr>
                      <a:r>
                        <a:rPr lang="en-GB" sz="2800" b="0" dirty="0">
                          <a:solidFill>
                            <a:schemeClr val="bg1"/>
                          </a:solidFill>
                          <a:effectLst/>
                          <a:latin typeface="+mj-lt"/>
                          <a:ea typeface="Calibri"/>
                          <a:cs typeface="Times New Roman"/>
                        </a:rPr>
                        <a:t>Lights off 10pm</a:t>
                      </a:r>
                    </a:p>
                  </a:txBody>
                  <a:tcPr marL="60688" marR="60688" marT="0" marB="0"/>
                </a:tc>
                <a:tc>
                  <a:txBody>
                    <a:bodyPr/>
                    <a:lstStyle/>
                    <a:p>
                      <a:pPr algn="ctr">
                        <a:lnSpc>
                          <a:spcPct val="115000"/>
                        </a:lnSpc>
                        <a:spcAft>
                          <a:spcPts val="0"/>
                        </a:spcAft>
                      </a:pPr>
                      <a:r>
                        <a:rPr lang="en-GB" sz="2800" dirty="0">
                          <a:solidFill>
                            <a:schemeClr val="bg1"/>
                          </a:solidFill>
                          <a:effectLst/>
                          <a:latin typeface="+mj-lt"/>
                        </a:rPr>
                        <a:t>Return to rooms 9:00pm</a:t>
                      </a:r>
                      <a:endParaRPr lang="en-GB" sz="2800" dirty="0">
                        <a:solidFill>
                          <a:schemeClr val="bg1"/>
                        </a:solidFill>
                        <a:effectLst/>
                        <a:latin typeface="+mj-lt"/>
                        <a:ea typeface="Calibri"/>
                        <a:cs typeface="Times New Roman"/>
                      </a:endParaRPr>
                    </a:p>
                  </a:txBody>
                  <a:tcPr marL="60688" marR="60688" marT="0" marB="0"/>
                </a:tc>
                <a:tc>
                  <a:txBody>
                    <a:bodyPr/>
                    <a:lstStyle/>
                    <a:p>
                      <a:pPr algn="ctr">
                        <a:lnSpc>
                          <a:spcPct val="115000"/>
                        </a:lnSpc>
                        <a:spcAft>
                          <a:spcPts val="0"/>
                        </a:spcAft>
                      </a:pPr>
                      <a:r>
                        <a:rPr lang="en-GB" sz="2800" dirty="0">
                          <a:solidFill>
                            <a:schemeClr val="bg1"/>
                          </a:solidFill>
                          <a:effectLst/>
                          <a:latin typeface="+mj-lt"/>
                        </a:rPr>
                        <a:t> </a:t>
                      </a:r>
                      <a:endParaRPr lang="en-GB" sz="2800" dirty="0">
                        <a:solidFill>
                          <a:schemeClr val="bg1"/>
                        </a:solidFill>
                        <a:effectLst/>
                        <a:latin typeface="+mj-lt"/>
                        <a:ea typeface="Calibri"/>
                        <a:cs typeface="Times New Roman"/>
                      </a:endParaRPr>
                    </a:p>
                  </a:txBody>
                  <a:tcPr marL="60688" marR="60688" marT="0" marB="0"/>
                </a:tc>
                <a:extLst>
                  <a:ext uri="{0D108BD9-81ED-4DB2-BD59-A6C34878D82A}">
                    <a16:rowId xmlns:a16="http://schemas.microsoft.com/office/drawing/2014/main" val="10011"/>
                  </a:ext>
                </a:extLst>
              </a:tr>
              <a:tr h="359091">
                <a:tc>
                  <a:txBody>
                    <a:bodyPr/>
                    <a:lstStyle/>
                    <a:p>
                      <a:pPr algn="ctr">
                        <a:lnSpc>
                          <a:spcPct val="115000"/>
                        </a:lnSpc>
                        <a:spcAft>
                          <a:spcPts val="0"/>
                        </a:spcAft>
                      </a:pPr>
                      <a:r>
                        <a:rPr lang="en-GB" sz="1200" b="0" dirty="0">
                          <a:effectLst/>
                          <a:latin typeface="+mj-lt"/>
                        </a:rPr>
                        <a:t>Lights out 10:00pm</a:t>
                      </a:r>
                      <a:endParaRPr lang="en-GB" sz="1200" b="0" dirty="0">
                        <a:effectLst/>
                        <a:latin typeface="+mj-lt"/>
                        <a:ea typeface="Calibri"/>
                        <a:cs typeface="Times New Roman"/>
                      </a:endParaRPr>
                    </a:p>
                  </a:txBody>
                  <a:tcPr marL="60688" marR="60688" marT="0" marB="0"/>
                </a:tc>
                <a:tc>
                  <a:txBody>
                    <a:bodyPr/>
                    <a:lstStyle/>
                    <a:p>
                      <a:pPr algn="ctr">
                        <a:lnSpc>
                          <a:spcPct val="115000"/>
                        </a:lnSpc>
                        <a:spcAft>
                          <a:spcPts val="0"/>
                        </a:spcAft>
                      </a:pPr>
                      <a:r>
                        <a:rPr lang="en-GB" sz="1200" dirty="0">
                          <a:effectLst/>
                          <a:latin typeface="+mj-lt"/>
                        </a:rPr>
                        <a:t>Lights out 10:00pm</a:t>
                      </a:r>
                      <a:endParaRPr lang="en-GB" sz="1200" dirty="0">
                        <a:effectLst/>
                        <a:latin typeface="+mj-lt"/>
                        <a:ea typeface="Calibri"/>
                        <a:cs typeface="Times New Roman"/>
                      </a:endParaRPr>
                    </a:p>
                  </a:txBody>
                  <a:tcPr marL="60688" marR="60688" marT="0" marB="0"/>
                </a:tc>
                <a:tc>
                  <a:txBody>
                    <a:bodyPr/>
                    <a:lstStyle/>
                    <a:p>
                      <a:pPr algn="ctr">
                        <a:lnSpc>
                          <a:spcPct val="115000"/>
                        </a:lnSpc>
                        <a:spcAft>
                          <a:spcPts val="0"/>
                        </a:spcAft>
                      </a:pPr>
                      <a:r>
                        <a:rPr lang="en-GB" sz="1200" dirty="0">
                          <a:effectLst/>
                          <a:latin typeface="+mj-lt"/>
                        </a:rPr>
                        <a:t> </a:t>
                      </a:r>
                      <a:endParaRPr lang="en-GB" sz="1200" dirty="0">
                        <a:effectLst/>
                        <a:latin typeface="+mj-lt"/>
                        <a:ea typeface="Calibri"/>
                        <a:cs typeface="Times New Roman"/>
                      </a:endParaRPr>
                    </a:p>
                  </a:txBody>
                  <a:tcPr marL="60688" marR="60688"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p:cNvGrpSpPr/>
        <p:nvPr/>
      </p:nvGrpSpPr>
      <p:grpSpPr>
        <a:xfrm>
          <a:off x="0" y="0"/>
          <a:ext cx="0" cy="0"/>
          <a:chOff x="0" y="0"/>
          <a:chExt cx="0" cy="0"/>
        </a:xfrm>
      </p:grpSpPr>
      <p:sp>
        <p:nvSpPr>
          <p:cNvPr id="12" name="Freeform 12"/>
          <p:cNvSpPr/>
          <p:nvPr/>
        </p:nvSpPr>
        <p:spPr>
          <a:xfrm>
            <a:off x="255063" y="161485"/>
            <a:ext cx="1200990" cy="10125515"/>
          </a:xfrm>
          <a:custGeom>
            <a:avLst/>
            <a:gdLst/>
            <a:ahLst/>
            <a:cxnLst/>
            <a:rect l="l" t="t" r="r" b="b"/>
            <a:pathLst>
              <a:path w="1200990" h="10125515">
                <a:moveTo>
                  <a:pt x="0" y="0"/>
                </a:moveTo>
                <a:lnTo>
                  <a:pt x="1200990" y="0"/>
                </a:lnTo>
                <a:lnTo>
                  <a:pt x="1200990" y="10125515"/>
                </a:lnTo>
                <a:lnTo>
                  <a:pt x="0" y="10125515"/>
                </a:lnTo>
                <a:lnTo>
                  <a:pt x="0" y="0"/>
                </a:lnTo>
                <a:close/>
              </a:path>
            </a:pathLst>
          </a:custGeom>
          <a:blipFill>
            <a:blip r:embed="rId3" cstate="email">
              <a:extLst>
                <a:ext uri="{28A0092B-C50C-407E-A947-70E740481C1C}">
                  <a14:useLocalDpi xmlns:a14="http://schemas.microsoft.com/office/drawing/2010/main"/>
                </a:ext>
              </a:extLst>
            </a:blip>
            <a:stretch>
              <a:fillRect l="-9844" r="-9844"/>
            </a:stretch>
          </a:blipFill>
        </p:spPr>
        <p:txBody>
          <a:bodyPr/>
          <a:lstStyle/>
          <a:p>
            <a:endParaRPr lang="en-US"/>
          </a:p>
        </p:txBody>
      </p:sp>
      <p:sp>
        <p:nvSpPr>
          <p:cNvPr id="13" name="TextBox 13"/>
          <p:cNvSpPr txBox="1"/>
          <p:nvPr/>
        </p:nvSpPr>
        <p:spPr>
          <a:xfrm>
            <a:off x="1760322" y="82768"/>
            <a:ext cx="7322748" cy="927498"/>
          </a:xfrm>
          <a:prstGeom prst="rect">
            <a:avLst/>
          </a:prstGeom>
        </p:spPr>
        <p:txBody>
          <a:bodyPr lIns="0" tIns="0" rIns="0" bIns="0" rtlCol="0" anchor="t">
            <a:spAutoFit/>
          </a:bodyPr>
          <a:lstStyle/>
          <a:p>
            <a:pPr algn="l">
              <a:lnSpc>
                <a:spcPts val="8400"/>
              </a:lnSpc>
            </a:pPr>
            <a:r>
              <a:rPr lang="en-US" sz="4200" u="sng" dirty="0">
                <a:solidFill>
                  <a:srgbClr val="FFFFFF"/>
                </a:solidFill>
                <a:latin typeface="Asap Condensed"/>
              </a:rPr>
              <a:t>Staff Attending </a:t>
            </a:r>
          </a:p>
        </p:txBody>
      </p:sp>
      <p:sp>
        <p:nvSpPr>
          <p:cNvPr id="16" name="TextBox 16"/>
          <p:cNvSpPr txBox="1"/>
          <p:nvPr/>
        </p:nvSpPr>
        <p:spPr>
          <a:xfrm>
            <a:off x="2479751" y="1682289"/>
            <a:ext cx="8335119" cy="927498"/>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FFFFFF"/>
                </a:solidFill>
                <a:latin typeface="Asap Condensed"/>
              </a:rPr>
              <a:t>Mr</a:t>
            </a:r>
            <a:r>
              <a:rPr lang="en-US" sz="4200" dirty="0">
                <a:solidFill>
                  <a:srgbClr val="FFFFFF"/>
                </a:solidFill>
                <a:latin typeface="Asap Condensed"/>
              </a:rPr>
              <a:t> Perry</a:t>
            </a:r>
          </a:p>
        </p:txBody>
      </p:sp>
      <p:sp>
        <p:nvSpPr>
          <p:cNvPr id="19" name="TextBox 19"/>
          <p:cNvSpPr txBox="1"/>
          <p:nvPr/>
        </p:nvSpPr>
        <p:spPr>
          <a:xfrm>
            <a:off x="2438400" y="8198049"/>
            <a:ext cx="7322748" cy="927498"/>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FFFFFF"/>
                </a:solidFill>
                <a:latin typeface="Asap Condensed"/>
              </a:rPr>
              <a:t>Mrs</a:t>
            </a:r>
            <a:r>
              <a:rPr lang="en-US" sz="4200" dirty="0">
                <a:solidFill>
                  <a:srgbClr val="FFFFFF"/>
                </a:solidFill>
                <a:latin typeface="Asap Condensed"/>
              </a:rPr>
              <a:t> Fell</a:t>
            </a:r>
          </a:p>
        </p:txBody>
      </p:sp>
      <p:sp>
        <p:nvSpPr>
          <p:cNvPr id="22" name="TextBox 22"/>
          <p:cNvSpPr txBox="1"/>
          <p:nvPr/>
        </p:nvSpPr>
        <p:spPr>
          <a:xfrm>
            <a:off x="11506200" y="4300635"/>
            <a:ext cx="7322748" cy="927498"/>
          </a:xfrm>
          <a:prstGeom prst="rect">
            <a:avLst/>
          </a:prstGeom>
        </p:spPr>
        <p:txBody>
          <a:bodyPr lIns="0" tIns="0" rIns="0" bIns="0" rtlCol="0" anchor="t">
            <a:spAutoFit/>
          </a:bodyPr>
          <a:lstStyle/>
          <a:p>
            <a:pPr algn="l">
              <a:lnSpc>
                <a:spcPts val="8400"/>
              </a:lnSpc>
            </a:pPr>
            <a:r>
              <a:rPr lang="en-US" sz="4200" dirty="0" err="1">
                <a:solidFill>
                  <a:srgbClr val="FFFFFF"/>
                </a:solidFill>
                <a:latin typeface="Asap Condensed"/>
              </a:rPr>
              <a:t>Mr</a:t>
            </a:r>
            <a:r>
              <a:rPr lang="en-US" sz="4200" dirty="0">
                <a:solidFill>
                  <a:srgbClr val="FFFFFF"/>
                </a:solidFill>
                <a:latin typeface="Asap Condensed"/>
              </a:rPr>
              <a:t> Blenkiron</a:t>
            </a:r>
          </a:p>
        </p:txBody>
      </p:sp>
      <p:sp>
        <p:nvSpPr>
          <p:cNvPr id="23" name="TextBox 23"/>
          <p:cNvSpPr txBox="1"/>
          <p:nvPr/>
        </p:nvSpPr>
        <p:spPr>
          <a:xfrm>
            <a:off x="12401316" y="1227954"/>
            <a:ext cx="7322748" cy="927498"/>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FFFFFF"/>
                </a:solidFill>
                <a:latin typeface="Asap Condensed"/>
              </a:rPr>
              <a:t>Mr</a:t>
            </a:r>
            <a:r>
              <a:rPr lang="en-US" sz="4200" dirty="0">
                <a:solidFill>
                  <a:srgbClr val="FFFFFF"/>
                </a:solidFill>
                <a:latin typeface="Asap Condensed"/>
              </a:rPr>
              <a:t> Trude</a:t>
            </a:r>
          </a:p>
        </p:txBody>
      </p:sp>
      <p:sp>
        <p:nvSpPr>
          <p:cNvPr id="24" name="TextBox 19">
            <a:extLst>
              <a:ext uri="{FF2B5EF4-FFF2-40B4-BE49-F238E27FC236}">
                <a16:creationId xmlns:a16="http://schemas.microsoft.com/office/drawing/2014/main" id="{2ADA5A2E-110A-57EC-EF8B-76620E1076E1}"/>
              </a:ext>
            </a:extLst>
          </p:cNvPr>
          <p:cNvSpPr txBox="1"/>
          <p:nvPr/>
        </p:nvSpPr>
        <p:spPr>
          <a:xfrm>
            <a:off x="2019884" y="4790087"/>
            <a:ext cx="7322748" cy="927498"/>
          </a:xfrm>
          <a:prstGeom prst="rect">
            <a:avLst/>
          </a:prstGeom>
        </p:spPr>
        <p:txBody>
          <a:bodyPr lIns="0" tIns="0" rIns="0" bIns="0" rtlCol="0" anchor="t">
            <a:spAutoFit/>
          </a:bodyPr>
          <a:lstStyle/>
          <a:p>
            <a:pPr marL="0" lvl="1" indent="0" algn="l">
              <a:lnSpc>
                <a:spcPts val="8400"/>
              </a:lnSpc>
              <a:spcBef>
                <a:spcPct val="0"/>
              </a:spcBef>
            </a:pPr>
            <a:r>
              <a:rPr lang="en-US" sz="4200" dirty="0">
                <a:solidFill>
                  <a:srgbClr val="FFFFFF"/>
                </a:solidFill>
                <a:latin typeface="Asap Condensed"/>
              </a:rPr>
              <a:t>Miss Latham</a:t>
            </a:r>
          </a:p>
        </p:txBody>
      </p:sp>
      <p:sp>
        <p:nvSpPr>
          <p:cNvPr id="25" name="TextBox 16">
            <a:extLst>
              <a:ext uri="{FF2B5EF4-FFF2-40B4-BE49-F238E27FC236}">
                <a16:creationId xmlns:a16="http://schemas.microsoft.com/office/drawing/2014/main" id="{1BF4E305-1BFE-A00B-7E0D-D3596EDF06A1}"/>
              </a:ext>
            </a:extLst>
          </p:cNvPr>
          <p:cNvSpPr txBox="1"/>
          <p:nvPr/>
        </p:nvSpPr>
        <p:spPr>
          <a:xfrm>
            <a:off x="12115800" y="7707655"/>
            <a:ext cx="8335119" cy="927498"/>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FFFFFF"/>
                </a:solidFill>
                <a:latin typeface="Asap Condensed"/>
              </a:rPr>
              <a:t>Mrs</a:t>
            </a:r>
            <a:r>
              <a:rPr lang="en-US" sz="4200" dirty="0">
                <a:solidFill>
                  <a:srgbClr val="FFFFFF"/>
                </a:solidFill>
                <a:latin typeface="Asap Condensed"/>
              </a:rPr>
              <a:t> Taylor</a:t>
            </a:r>
          </a:p>
        </p:txBody>
      </p:sp>
      <p:pic>
        <p:nvPicPr>
          <p:cNvPr id="26" name="Picture 2" descr="Mr Blenkiron Teacher">
            <a:extLst>
              <a:ext uri="{FF2B5EF4-FFF2-40B4-BE49-F238E27FC236}">
                <a16:creationId xmlns:a16="http://schemas.microsoft.com/office/drawing/2014/main" id="{7CD2CECC-571E-EDA6-5F04-3EF5478B679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4936858" y="4169651"/>
            <a:ext cx="1728522" cy="23046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Mr Trude Teacher">
            <a:extLst>
              <a:ext uri="{FF2B5EF4-FFF2-40B4-BE49-F238E27FC236}">
                <a16:creationId xmlns:a16="http://schemas.microsoft.com/office/drawing/2014/main" id="{6812503F-1B57-07E4-3744-03ACBE3D8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46733" y="723900"/>
            <a:ext cx="18859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Mr Perry –  Head Teacher">
            <a:extLst>
              <a:ext uri="{FF2B5EF4-FFF2-40B4-BE49-F238E27FC236}">
                <a16:creationId xmlns:a16="http://schemas.microsoft.com/office/drawing/2014/main" id="{F4B06A09-2699-863C-5504-80CCFA56496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84516" y="1815435"/>
            <a:ext cx="1728522" cy="23046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iss Latham TA">
            <a:extLst>
              <a:ext uri="{FF2B5EF4-FFF2-40B4-BE49-F238E27FC236}">
                <a16:creationId xmlns:a16="http://schemas.microsoft.com/office/drawing/2014/main" id="{D852B6BA-C916-CCF7-E5BD-53E340F7F38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886711" y="4853279"/>
            <a:ext cx="1771374" cy="23618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rs Taylor Bursar">
            <a:extLst>
              <a:ext uri="{FF2B5EF4-FFF2-40B4-BE49-F238E27FC236}">
                <a16:creationId xmlns:a16="http://schemas.microsoft.com/office/drawing/2014/main" id="{771D6B6A-9DF4-760D-DB53-66909B071A0B}"/>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4918448" y="7683749"/>
            <a:ext cx="1771373" cy="23618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Effect transition="in" filter="fade">
                                      <p:cBhvr>
                                        <p:cTn id="50" dur="500"/>
                                        <p:tgtEl>
                                          <p:spTgt spid="26"/>
                                        </p:tgtEl>
                                      </p:cBhvr>
                                    </p:animEffect>
                                  </p:childTnLst>
                                </p:cTn>
                              </p:par>
                            </p:childTnLst>
                          </p:cTn>
                        </p:par>
                        <p:par>
                          <p:cTn id="51" fill="hold">
                            <p:stCondLst>
                              <p:cond delay="1000"/>
                            </p:stCondLst>
                            <p:childTnLst>
                              <p:par>
                                <p:cTn id="52" presetID="53" presetClass="entr" presetSubtype="16"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childTnLst>
                          </p:cTn>
                        </p:par>
                        <p:par>
                          <p:cTn id="57" fill="hold">
                            <p:stCondLst>
                              <p:cond delay="1500"/>
                            </p:stCondLst>
                            <p:childTnLst>
                              <p:par>
                                <p:cTn id="58" presetID="53" presetClass="entr" presetSubtype="16" fill="hold" nodeType="after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104AD73C-DECA-20E5-1BD3-7106E4B01E5D}"/>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165E7F1-C359-2D52-D1CA-61A0B89E64A2}"/>
              </a:ext>
            </a:extLst>
          </p:cNvPr>
          <p:cNvSpPr txBox="1">
            <a:spLocks/>
          </p:cNvSpPr>
          <p:nvPr/>
        </p:nvSpPr>
        <p:spPr>
          <a:xfrm>
            <a:off x="462160" y="495300"/>
            <a:ext cx="16835239" cy="9144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600" b="1" u="sng" dirty="0">
                <a:solidFill>
                  <a:schemeClr val="bg1"/>
                </a:solidFill>
                <a:latin typeface="+mj-lt"/>
              </a:rPr>
              <a:t>Wednesday Morning</a:t>
            </a:r>
            <a:br>
              <a:rPr lang="en-GB" sz="3600" b="1" u="sng" dirty="0">
                <a:solidFill>
                  <a:schemeClr val="bg1"/>
                </a:solidFill>
                <a:latin typeface="+mj-lt"/>
              </a:rPr>
            </a:br>
            <a:endParaRPr lang="en-GB" sz="3600" b="1" u="sng" dirty="0">
              <a:solidFill>
                <a:schemeClr val="bg1"/>
              </a:solidFill>
              <a:latin typeface="+mj-lt"/>
            </a:endParaRPr>
          </a:p>
          <a:p>
            <a:r>
              <a:rPr lang="en-GB" sz="3600" dirty="0">
                <a:solidFill>
                  <a:schemeClr val="bg1"/>
                </a:solidFill>
                <a:latin typeface="+mj-lt"/>
              </a:rPr>
              <a:t>Once children come to school, suitcases go into the hall.</a:t>
            </a:r>
          </a:p>
          <a:p>
            <a:r>
              <a:rPr lang="en-GB" sz="3600" dirty="0">
                <a:solidFill>
                  <a:schemeClr val="bg1"/>
                </a:solidFill>
                <a:latin typeface="+mj-lt"/>
              </a:rPr>
              <a:t>Suitcases need to be labelled with your child’s name and name of school.</a:t>
            </a:r>
          </a:p>
          <a:p>
            <a:r>
              <a:rPr lang="en-GB" sz="3600" dirty="0">
                <a:solidFill>
                  <a:schemeClr val="bg1"/>
                </a:solidFill>
                <a:latin typeface="+mj-lt"/>
              </a:rPr>
              <a:t>Medicines must be labelled and handed to Mrs Taylor.</a:t>
            </a:r>
          </a:p>
          <a:p>
            <a:r>
              <a:rPr lang="en-GB" sz="3600" dirty="0">
                <a:solidFill>
                  <a:schemeClr val="bg1"/>
                </a:solidFill>
                <a:latin typeface="+mj-lt"/>
              </a:rPr>
              <a:t>If your child gets travel-sick, please administer travel-sickness tablets with departure time in mind. They will be placed near the front of the coach, so please let your child’s teacher know.</a:t>
            </a:r>
          </a:p>
          <a:p>
            <a:r>
              <a:rPr lang="en-GB" sz="3600" dirty="0">
                <a:solidFill>
                  <a:schemeClr val="bg1"/>
                </a:solidFill>
                <a:latin typeface="+mj-lt"/>
              </a:rPr>
              <a:t>Form Cs give teachers consent to administer medication provided if needed, but staff will usually call home before doing so.</a:t>
            </a:r>
          </a:p>
          <a:p>
            <a:r>
              <a:rPr lang="en-GB" sz="3600" dirty="0">
                <a:solidFill>
                  <a:schemeClr val="bg1"/>
                </a:solidFill>
                <a:latin typeface="+mj-lt"/>
              </a:rPr>
              <a:t>Children will require a packed lunch as we will be eating upon arrival at White Hall.</a:t>
            </a:r>
          </a:p>
          <a:p>
            <a:r>
              <a:rPr lang="en-GB" sz="3600" dirty="0">
                <a:solidFill>
                  <a:schemeClr val="bg1"/>
                </a:solidFill>
                <a:latin typeface="+mj-lt"/>
              </a:rPr>
              <a:t>No money will be required on this trip.</a:t>
            </a:r>
          </a:p>
          <a:p>
            <a:endParaRPr lang="en-GB" sz="3600" dirty="0">
              <a:solidFill>
                <a:schemeClr val="bg1"/>
              </a:solidFill>
              <a:latin typeface="+mj-lt"/>
            </a:endParaRPr>
          </a:p>
        </p:txBody>
      </p:sp>
      <p:pic>
        <p:nvPicPr>
          <p:cNvPr id="3" name="Picture 2" descr="C:\Users\asjppblenkiron\AppData\Local\Microsoft\Windows\INetCache\IE\O3UYIUPP\800px-Medicine_Drugs.svg[1].png">
            <a:extLst>
              <a:ext uri="{FF2B5EF4-FFF2-40B4-BE49-F238E27FC236}">
                <a16:creationId xmlns:a16="http://schemas.microsoft.com/office/drawing/2014/main" id="{4F3615C6-4858-1EFB-79E0-549B7C26D7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49478" y="6438900"/>
            <a:ext cx="484792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7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FF878C8B-AC82-8628-5E9D-032486856B3A}"/>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27198C-6F9F-F5F3-5C88-90E49E67D459}"/>
              </a:ext>
            </a:extLst>
          </p:cNvPr>
          <p:cNvSpPr txBox="1">
            <a:spLocks/>
          </p:cNvSpPr>
          <p:nvPr/>
        </p:nvSpPr>
        <p:spPr>
          <a:xfrm>
            <a:off x="462160" y="495300"/>
            <a:ext cx="16835239" cy="9144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3600" dirty="0">
              <a:solidFill>
                <a:schemeClr val="bg1"/>
              </a:solidFill>
              <a:latin typeface="+mj-lt"/>
            </a:endParaRPr>
          </a:p>
        </p:txBody>
      </p:sp>
      <p:sp>
        <p:nvSpPr>
          <p:cNvPr id="7" name="Content Placeholder 2">
            <a:extLst>
              <a:ext uri="{FF2B5EF4-FFF2-40B4-BE49-F238E27FC236}">
                <a16:creationId xmlns:a16="http://schemas.microsoft.com/office/drawing/2014/main" id="{A11B0D7D-6E42-A105-DEAF-702E637BEA3F}"/>
              </a:ext>
            </a:extLst>
          </p:cNvPr>
          <p:cNvSpPr txBox="1">
            <a:spLocks/>
          </p:cNvSpPr>
          <p:nvPr/>
        </p:nvSpPr>
        <p:spPr>
          <a:xfrm>
            <a:off x="462160" y="800100"/>
            <a:ext cx="12796639" cy="84582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4400" b="1" u="sng" dirty="0">
                <a:solidFill>
                  <a:schemeClr val="bg1"/>
                </a:solidFill>
              </a:rPr>
              <a:t>Contraband!</a:t>
            </a:r>
          </a:p>
          <a:p>
            <a:r>
              <a:rPr lang="en-GB" sz="4400" dirty="0">
                <a:solidFill>
                  <a:schemeClr val="bg1"/>
                </a:solidFill>
              </a:rPr>
              <a:t>Mobile phones or cameras (including disposable)</a:t>
            </a:r>
            <a:br>
              <a:rPr lang="en-GB" sz="4400" dirty="0">
                <a:solidFill>
                  <a:schemeClr val="bg1"/>
                </a:solidFill>
              </a:rPr>
            </a:br>
            <a:r>
              <a:rPr lang="en-GB" sz="4400" dirty="0">
                <a:solidFill>
                  <a:schemeClr val="bg1"/>
                </a:solidFill>
              </a:rPr>
              <a:t>Computer games </a:t>
            </a:r>
          </a:p>
          <a:p>
            <a:r>
              <a:rPr lang="en-GB" sz="4400" dirty="0">
                <a:solidFill>
                  <a:schemeClr val="bg1"/>
                </a:solidFill>
              </a:rPr>
              <a:t>Smart watches that are able to connect to the internet.</a:t>
            </a:r>
          </a:p>
          <a:p>
            <a:r>
              <a:rPr lang="en-US" sz="4400" dirty="0" err="1">
                <a:solidFill>
                  <a:schemeClr val="bg1"/>
                </a:solidFill>
              </a:rPr>
              <a:t>Jewellery</a:t>
            </a:r>
            <a:r>
              <a:rPr lang="en-US" sz="4400" dirty="0">
                <a:solidFill>
                  <a:schemeClr val="bg1"/>
                </a:solidFill>
              </a:rPr>
              <a:t> either expensive or of a sentimental value </a:t>
            </a:r>
          </a:p>
          <a:p>
            <a:r>
              <a:rPr lang="en-US" sz="4400" dirty="0" err="1">
                <a:solidFill>
                  <a:schemeClr val="bg1"/>
                </a:solidFill>
              </a:rPr>
              <a:t>IPods</a:t>
            </a:r>
            <a:r>
              <a:rPr lang="en-US" sz="4400" dirty="0">
                <a:solidFill>
                  <a:schemeClr val="bg1"/>
                </a:solidFill>
              </a:rPr>
              <a:t> or other mp3 players </a:t>
            </a:r>
          </a:p>
          <a:p>
            <a:r>
              <a:rPr lang="en-US" sz="4400" dirty="0">
                <a:solidFill>
                  <a:schemeClr val="bg1"/>
                </a:solidFill>
              </a:rPr>
              <a:t>Other items of value or sentimental value. </a:t>
            </a:r>
          </a:p>
          <a:p>
            <a:r>
              <a:rPr lang="en-GB" sz="4400" dirty="0">
                <a:solidFill>
                  <a:schemeClr val="bg1"/>
                </a:solidFill>
              </a:rPr>
              <a:t>Sharp or dangerous objects.</a:t>
            </a:r>
          </a:p>
          <a:p>
            <a:r>
              <a:rPr lang="en-GB" sz="4400" dirty="0">
                <a:solidFill>
                  <a:schemeClr val="bg1"/>
                </a:solidFill>
              </a:rPr>
              <a:t>Hidden snacks in suitcases etc.</a:t>
            </a:r>
            <a:br>
              <a:rPr lang="en-GB" sz="4400" dirty="0">
                <a:solidFill>
                  <a:schemeClr val="bg1"/>
                </a:solidFill>
              </a:rPr>
            </a:br>
            <a:r>
              <a:rPr lang="en-GB" sz="4400" dirty="0">
                <a:solidFill>
                  <a:schemeClr val="bg1"/>
                </a:solidFill>
              </a:rPr>
              <a:t>(this will be inspected by staff for </a:t>
            </a:r>
            <a:br>
              <a:rPr lang="en-GB" sz="4400" dirty="0">
                <a:solidFill>
                  <a:schemeClr val="bg1"/>
                </a:solidFill>
              </a:rPr>
            </a:br>
            <a:r>
              <a:rPr lang="en-GB" sz="4400" dirty="0">
                <a:solidFill>
                  <a:schemeClr val="bg1"/>
                </a:solidFill>
              </a:rPr>
              <a:t>safeguarding reasons)</a:t>
            </a:r>
          </a:p>
          <a:p>
            <a:pPr marL="0" indent="0">
              <a:buFont typeface="Arial" pitchFamily="34" charset="0"/>
              <a:buNone/>
            </a:pPr>
            <a:endParaRPr lang="en-GB" sz="4400" dirty="0">
              <a:solidFill>
                <a:schemeClr val="bg1"/>
              </a:solidFill>
            </a:endParaRPr>
          </a:p>
          <a:p>
            <a:pPr marL="0" indent="0">
              <a:buFont typeface="Arial" pitchFamily="34" charset="0"/>
              <a:buNone/>
            </a:pPr>
            <a:endParaRPr lang="en-GB" sz="4400" dirty="0">
              <a:solidFill>
                <a:schemeClr val="bg1"/>
              </a:solidFill>
            </a:endParaRPr>
          </a:p>
        </p:txBody>
      </p:sp>
      <p:pic>
        <p:nvPicPr>
          <p:cNvPr id="8" name="Picture 2" descr="C:\Users\asjppblenkiron\AppData\Local\Microsoft\Windows\INetCache\IE\FILUGC88\1200px-Microsoft-Xbox-One-Console-Set-wKinect[1].jpg">
            <a:extLst>
              <a:ext uri="{FF2B5EF4-FFF2-40B4-BE49-F238E27FC236}">
                <a16:creationId xmlns:a16="http://schemas.microsoft.com/office/drawing/2014/main" id="{542E9500-3724-49C1-7945-9D5156C63D2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607308" y="5529585"/>
            <a:ext cx="4974258" cy="3266429"/>
          </a:xfrm>
          <a:prstGeom prst="rect">
            <a:avLst/>
          </a:prstGeom>
          <a:noFill/>
          <a:extLst>
            <a:ext uri="{909E8E84-426E-40DD-AFC4-6F175D3DCCD1}">
              <a14:hiddenFill xmlns:a14="http://schemas.microsoft.com/office/drawing/2010/main">
                <a:solidFill>
                  <a:srgbClr val="FFFFFF"/>
                </a:solidFill>
              </a14:hiddenFill>
            </a:ext>
          </a:extLst>
        </p:spPr>
      </p:pic>
      <p:sp>
        <p:nvSpPr>
          <p:cNvPr id="9" name="Multiply 5">
            <a:extLst>
              <a:ext uri="{FF2B5EF4-FFF2-40B4-BE49-F238E27FC236}">
                <a16:creationId xmlns:a16="http://schemas.microsoft.com/office/drawing/2014/main" id="{AC7E4695-347D-25DD-B507-3C958BAA3A25}"/>
              </a:ext>
            </a:extLst>
          </p:cNvPr>
          <p:cNvSpPr/>
          <p:nvPr/>
        </p:nvSpPr>
        <p:spPr>
          <a:xfrm>
            <a:off x="12866078" y="4740426"/>
            <a:ext cx="5082813" cy="53340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8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3644CA58-C170-1EE6-206C-454E75603A4C}"/>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3DFCE07-C918-02E6-E944-29AF69AA73F3}"/>
              </a:ext>
            </a:extLst>
          </p:cNvPr>
          <p:cNvSpPr txBox="1">
            <a:spLocks/>
          </p:cNvSpPr>
          <p:nvPr/>
        </p:nvSpPr>
        <p:spPr>
          <a:xfrm>
            <a:off x="304800" y="-407674"/>
            <a:ext cx="16835239" cy="9144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3600" dirty="0">
              <a:solidFill>
                <a:schemeClr val="bg1"/>
              </a:solidFill>
              <a:latin typeface="+mj-lt"/>
            </a:endParaRPr>
          </a:p>
        </p:txBody>
      </p:sp>
      <p:sp>
        <p:nvSpPr>
          <p:cNvPr id="3" name="Content Placeholder 2">
            <a:extLst>
              <a:ext uri="{FF2B5EF4-FFF2-40B4-BE49-F238E27FC236}">
                <a16:creationId xmlns:a16="http://schemas.microsoft.com/office/drawing/2014/main" id="{F00B39F5-CD07-28D1-CE2A-2071C1610115}"/>
              </a:ext>
            </a:extLst>
          </p:cNvPr>
          <p:cNvSpPr txBox="1">
            <a:spLocks/>
          </p:cNvSpPr>
          <p:nvPr/>
        </p:nvSpPr>
        <p:spPr>
          <a:xfrm>
            <a:off x="462160" y="800100"/>
            <a:ext cx="13558640" cy="89916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4800" dirty="0">
              <a:solidFill>
                <a:schemeClr val="bg1"/>
              </a:solidFill>
            </a:endParaRPr>
          </a:p>
          <a:p>
            <a:pPr marL="0" indent="0">
              <a:buNone/>
            </a:pPr>
            <a:r>
              <a:rPr lang="en-GB" sz="4800" u="sng" dirty="0">
                <a:solidFill>
                  <a:schemeClr val="bg1"/>
                </a:solidFill>
              </a:rPr>
              <a:t>Downtime (when not in games rooms)</a:t>
            </a:r>
            <a:br>
              <a:rPr lang="en-GB" sz="4800" u="sng" dirty="0">
                <a:solidFill>
                  <a:schemeClr val="bg1"/>
                </a:solidFill>
              </a:rPr>
            </a:br>
            <a:endParaRPr lang="en-GB" sz="4800" u="sng" dirty="0">
              <a:solidFill>
                <a:schemeClr val="bg1"/>
              </a:solidFill>
            </a:endParaRPr>
          </a:p>
          <a:p>
            <a:r>
              <a:rPr lang="en-GB" sz="4800" u="sng" dirty="0">
                <a:solidFill>
                  <a:schemeClr val="bg1"/>
                </a:solidFill>
              </a:rPr>
              <a:t>Reasonably sized </a:t>
            </a:r>
            <a:r>
              <a:rPr lang="en-GB" sz="4800" dirty="0">
                <a:solidFill>
                  <a:schemeClr val="bg1"/>
                </a:solidFill>
              </a:rPr>
              <a:t>teddies are allowed.</a:t>
            </a:r>
          </a:p>
          <a:p>
            <a:r>
              <a:rPr lang="en-GB" sz="4800" dirty="0">
                <a:solidFill>
                  <a:schemeClr val="bg1"/>
                </a:solidFill>
              </a:rPr>
              <a:t>But consider how you would feel if they were damaged or lost…</a:t>
            </a:r>
          </a:p>
          <a:p>
            <a:r>
              <a:rPr lang="en-GB" sz="4800" dirty="0">
                <a:solidFill>
                  <a:schemeClr val="bg1"/>
                </a:solidFill>
              </a:rPr>
              <a:t>Book/magazines can be brought to read in </a:t>
            </a:r>
            <a:br>
              <a:rPr lang="en-GB" sz="4800" dirty="0">
                <a:solidFill>
                  <a:schemeClr val="bg1"/>
                </a:solidFill>
              </a:rPr>
            </a:br>
            <a:r>
              <a:rPr lang="en-GB" sz="4800" dirty="0">
                <a:solidFill>
                  <a:schemeClr val="bg1"/>
                </a:solidFill>
              </a:rPr>
              <a:t>free time</a:t>
            </a:r>
          </a:p>
          <a:p>
            <a:r>
              <a:rPr lang="en-GB" sz="4800" dirty="0">
                <a:solidFill>
                  <a:schemeClr val="bg1"/>
                </a:solidFill>
              </a:rPr>
              <a:t>A small toy or puzzle</a:t>
            </a:r>
          </a:p>
          <a:p>
            <a:r>
              <a:rPr lang="en-GB" sz="4800" dirty="0">
                <a:solidFill>
                  <a:schemeClr val="bg1"/>
                </a:solidFill>
              </a:rPr>
              <a:t>Small card games</a:t>
            </a:r>
          </a:p>
          <a:p>
            <a:endParaRPr lang="en-GB" sz="4800" dirty="0">
              <a:solidFill>
                <a:schemeClr val="bg1"/>
              </a:solidFill>
            </a:endParaRPr>
          </a:p>
          <a:p>
            <a:endParaRPr lang="en-GB" sz="4800" dirty="0">
              <a:solidFill>
                <a:schemeClr val="bg1"/>
              </a:solidFill>
            </a:endParaRPr>
          </a:p>
        </p:txBody>
      </p:sp>
      <p:pic>
        <p:nvPicPr>
          <p:cNvPr id="4" name="Picture 4" descr="C:\Users\asjppblenkiron\AppData\Local\Microsoft\Windows\INetCache\IE\FILUGC88\11-foot-teddy-bear-24506[1].jpg">
            <a:extLst>
              <a:ext uri="{FF2B5EF4-FFF2-40B4-BE49-F238E27FC236}">
                <a16:creationId xmlns:a16="http://schemas.microsoft.com/office/drawing/2014/main" id="{FF42850F-2CA9-7421-1AE2-3665E8D5444B}"/>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3850742" y="4548571"/>
            <a:ext cx="4265204" cy="4858884"/>
          </a:xfrm>
          <a:prstGeom prst="rect">
            <a:avLst/>
          </a:prstGeom>
          <a:noFill/>
          <a:extLst>
            <a:ext uri="{909E8E84-426E-40DD-AFC4-6F175D3DCCD1}">
              <a14:hiddenFill xmlns:a14="http://schemas.microsoft.com/office/drawing/2010/main">
                <a:solidFill>
                  <a:srgbClr val="FFFFFF"/>
                </a:solidFill>
              </a14:hiddenFill>
            </a:ext>
          </a:extLst>
        </p:spPr>
      </p:pic>
      <p:sp>
        <p:nvSpPr>
          <p:cNvPr id="5" name="Multiply 12">
            <a:extLst>
              <a:ext uri="{FF2B5EF4-FFF2-40B4-BE49-F238E27FC236}">
                <a16:creationId xmlns:a16="http://schemas.microsoft.com/office/drawing/2014/main" id="{15836D78-7ECA-FB56-831B-051A1150FCF6}"/>
              </a:ext>
            </a:extLst>
          </p:cNvPr>
          <p:cNvSpPr/>
          <p:nvPr/>
        </p:nvSpPr>
        <p:spPr>
          <a:xfrm>
            <a:off x="13236780" y="4965032"/>
            <a:ext cx="5878482" cy="5105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C:\Users\asjppblenkiron\AppData\Local\Microsoft\Windows\INetCache\IE\5MOJUDX1\cards[1].gif">
            <a:extLst>
              <a:ext uri="{FF2B5EF4-FFF2-40B4-BE49-F238E27FC236}">
                <a16:creationId xmlns:a16="http://schemas.microsoft.com/office/drawing/2014/main" id="{1E1AAD73-C71C-6D40-61F3-18741A8A3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9400" y="7079936"/>
            <a:ext cx="3237559" cy="2443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8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A59798D2-AE57-705A-EC0B-EEF370B6E8FF}"/>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AEF790-E95D-2E88-023C-B1D5202823FC}"/>
              </a:ext>
            </a:extLst>
          </p:cNvPr>
          <p:cNvSpPr txBox="1">
            <a:spLocks/>
          </p:cNvSpPr>
          <p:nvPr/>
        </p:nvSpPr>
        <p:spPr>
          <a:xfrm>
            <a:off x="304800" y="-407674"/>
            <a:ext cx="16835239" cy="9144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3600" dirty="0">
              <a:solidFill>
                <a:schemeClr val="bg1"/>
              </a:solidFill>
              <a:latin typeface="+mj-lt"/>
            </a:endParaRPr>
          </a:p>
        </p:txBody>
      </p:sp>
      <p:pic>
        <p:nvPicPr>
          <p:cNvPr id="7" name="Picture 4">
            <a:extLst>
              <a:ext uri="{FF2B5EF4-FFF2-40B4-BE49-F238E27FC236}">
                <a16:creationId xmlns:a16="http://schemas.microsoft.com/office/drawing/2014/main" id="{1A7FAD34-48EE-1B05-FDA0-69614AF39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46314"/>
            <a:ext cx="3979096" cy="6596923"/>
          </a:xfrm>
          <a:prstGeom prst="rect">
            <a:avLst/>
          </a:prstGeom>
        </p:spPr>
      </p:pic>
      <p:pic>
        <p:nvPicPr>
          <p:cNvPr id="8" name="Picture 5">
            <a:extLst>
              <a:ext uri="{FF2B5EF4-FFF2-40B4-BE49-F238E27FC236}">
                <a16:creationId xmlns:a16="http://schemas.microsoft.com/office/drawing/2014/main" id="{DACFF223-9D74-55DA-0B1E-7810141AE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322" y="1580476"/>
            <a:ext cx="7046237" cy="4836200"/>
          </a:xfrm>
          <a:prstGeom prst="rect">
            <a:avLst/>
          </a:prstGeom>
        </p:spPr>
      </p:pic>
      <p:pic>
        <p:nvPicPr>
          <p:cNvPr id="9" name="Picture 6">
            <a:extLst>
              <a:ext uri="{FF2B5EF4-FFF2-40B4-BE49-F238E27FC236}">
                <a16:creationId xmlns:a16="http://schemas.microsoft.com/office/drawing/2014/main" id="{F50601A9-6B6B-4682-18F6-AC7EA29FE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9800" y="446314"/>
            <a:ext cx="4111701" cy="6596923"/>
          </a:xfrm>
          <a:prstGeom prst="rect">
            <a:avLst/>
          </a:prstGeom>
        </p:spPr>
      </p:pic>
      <p:sp>
        <p:nvSpPr>
          <p:cNvPr id="10" name="TextBox 9">
            <a:extLst>
              <a:ext uri="{FF2B5EF4-FFF2-40B4-BE49-F238E27FC236}">
                <a16:creationId xmlns:a16="http://schemas.microsoft.com/office/drawing/2014/main" id="{E162BEA0-C338-EECD-90A6-2C164FF1BBBB}"/>
              </a:ext>
            </a:extLst>
          </p:cNvPr>
          <p:cNvSpPr txBox="1"/>
          <p:nvPr/>
        </p:nvSpPr>
        <p:spPr>
          <a:xfrm>
            <a:off x="342900" y="7405033"/>
            <a:ext cx="16616193" cy="2062103"/>
          </a:xfrm>
          <a:prstGeom prst="rect">
            <a:avLst/>
          </a:prstGeom>
          <a:noFill/>
        </p:spPr>
        <p:txBody>
          <a:bodyPr wrap="square" rtlCol="0">
            <a:spAutoFit/>
          </a:bodyPr>
          <a:lstStyle/>
          <a:p>
            <a:pPr algn="l"/>
            <a:r>
              <a:rPr lang="en-GB" sz="3200" dirty="0">
                <a:solidFill>
                  <a:schemeClr val="bg1"/>
                </a:solidFill>
                <a:latin typeface="Comic Sans MS" panose="030F0702030302020204" pitchFamily="66" charset="0"/>
              </a:rPr>
              <a:t>All bedrooms have bunk beds, some have sinks. They were all decorated recently so all the rooms look fresh and welcoming. There are toilets and sinks /showers near the bedrooms and shower rooms downstairs for use after certain activities. The smallest dormitory sleeps 4 and the largest sleeps 12.</a:t>
            </a:r>
            <a:endParaRPr lang="en-US" sz="32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614673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sp>
        <p:nvSpPr>
          <p:cNvPr id="2" name="Freeform 2"/>
          <p:cNvSpPr/>
          <p:nvPr/>
        </p:nvSpPr>
        <p:spPr>
          <a:xfrm rot="-6834213">
            <a:off x="1378299" y="1212525"/>
            <a:ext cx="8566468" cy="10540396"/>
          </a:xfrm>
          <a:custGeom>
            <a:avLst/>
            <a:gdLst/>
            <a:ahLst/>
            <a:cxnLst/>
            <a:rect l="l" t="t" r="r" b="b"/>
            <a:pathLst>
              <a:path w="8566468" h="10540396">
                <a:moveTo>
                  <a:pt x="0" y="0"/>
                </a:moveTo>
                <a:lnTo>
                  <a:pt x="8566467" y="0"/>
                </a:lnTo>
                <a:lnTo>
                  <a:pt x="8566467" y="10540396"/>
                </a:lnTo>
                <a:lnTo>
                  <a:pt x="0" y="10540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111176" flipH="1">
            <a:off x="-568970" y="636746"/>
            <a:ext cx="6764334" cy="4495298"/>
          </a:xfrm>
          <a:custGeom>
            <a:avLst/>
            <a:gdLst/>
            <a:ahLst/>
            <a:cxnLst/>
            <a:rect l="l" t="t" r="r" b="b"/>
            <a:pathLst>
              <a:path w="6764334" h="4495298">
                <a:moveTo>
                  <a:pt x="6764334" y="47008"/>
                </a:moveTo>
                <a:lnTo>
                  <a:pt x="31055" y="0"/>
                </a:lnTo>
                <a:lnTo>
                  <a:pt x="0" y="4448291"/>
                </a:lnTo>
                <a:lnTo>
                  <a:pt x="6733278" y="4495299"/>
                </a:lnTo>
                <a:lnTo>
                  <a:pt x="6764334" y="47008"/>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6947374" y="99865"/>
            <a:ext cx="5036587" cy="4125746"/>
          </a:xfrm>
          <a:custGeom>
            <a:avLst/>
            <a:gdLst/>
            <a:ahLst/>
            <a:cxnLst/>
            <a:rect l="l" t="t" r="r" b="b"/>
            <a:pathLst>
              <a:path w="5036587" h="4125746">
                <a:moveTo>
                  <a:pt x="0" y="0"/>
                </a:moveTo>
                <a:lnTo>
                  <a:pt x="5036587" y="0"/>
                </a:lnTo>
                <a:lnTo>
                  <a:pt x="5036587" y="4125746"/>
                </a:lnTo>
                <a:lnTo>
                  <a:pt x="0" y="412574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1011160">
            <a:off x="123354" y="6141904"/>
            <a:ext cx="5690506" cy="3717797"/>
          </a:xfrm>
          <a:custGeom>
            <a:avLst/>
            <a:gdLst/>
            <a:ahLst/>
            <a:cxnLst/>
            <a:rect l="l" t="t" r="r" b="b"/>
            <a:pathLst>
              <a:path w="5690506" h="3717797">
                <a:moveTo>
                  <a:pt x="0" y="0"/>
                </a:moveTo>
                <a:lnTo>
                  <a:pt x="5690506" y="0"/>
                </a:lnTo>
                <a:lnTo>
                  <a:pt x="5690506" y="3717797"/>
                </a:lnTo>
                <a:lnTo>
                  <a:pt x="0" y="3717797"/>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rot="896350">
            <a:off x="12600416" y="309141"/>
            <a:ext cx="5299297" cy="3707194"/>
          </a:xfrm>
          <a:custGeom>
            <a:avLst/>
            <a:gdLst/>
            <a:ahLst/>
            <a:cxnLst/>
            <a:rect l="l" t="t" r="r" b="b"/>
            <a:pathLst>
              <a:path w="5299297" h="3707194">
                <a:moveTo>
                  <a:pt x="0" y="0"/>
                </a:moveTo>
                <a:lnTo>
                  <a:pt x="5299297" y="0"/>
                </a:lnTo>
                <a:lnTo>
                  <a:pt x="5299297" y="3707194"/>
                </a:lnTo>
                <a:lnTo>
                  <a:pt x="0" y="3707194"/>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3678635" y="5049842"/>
            <a:ext cx="14609365" cy="1030219"/>
          </a:xfrm>
          <a:prstGeom prst="rect">
            <a:avLst/>
          </a:prstGeom>
        </p:spPr>
        <p:txBody>
          <a:bodyPr lIns="0" tIns="0" rIns="0" bIns="0" rtlCol="0" anchor="t">
            <a:spAutoFit/>
          </a:bodyPr>
          <a:lstStyle/>
          <a:p>
            <a:pPr algn="ctr">
              <a:lnSpc>
                <a:spcPts val="7532"/>
              </a:lnSpc>
            </a:pPr>
            <a:r>
              <a:rPr lang="en-US" sz="8099">
                <a:solidFill>
                  <a:srgbClr val="051D40"/>
                </a:solidFill>
                <a:latin typeface="Asap Condensed Bold"/>
              </a:rPr>
              <a:t>70 years plus of outdoor provision</a:t>
            </a:r>
          </a:p>
        </p:txBody>
      </p:sp>
      <p:sp>
        <p:nvSpPr>
          <p:cNvPr id="8" name="TextBox 8"/>
          <p:cNvSpPr txBox="1"/>
          <p:nvPr/>
        </p:nvSpPr>
        <p:spPr>
          <a:xfrm>
            <a:off x="7376971" y="6803961"/>
            <a:ext cx="9670316" cy="2130320"/>
          </a:xfrm>
          <a:prstGeom prst="rect">
            <a:avLst/>
          </a:prstGeom>
        </p:spPr>
        <p:txBody>
          <a:bodyPr lIns="0" tIns="0" rIns="0" bIns="0" rtlCol="0" anchor="t">
            <a:spAutoFit/>
          </a:bodyPr>
          <a:lstStyle/>
          <a:p>
            <a:pPr algn="ctr">
              <a:lnSpc>
                <a:spcPts val="5495"/>
              </a:lnSpc>
              <a:spcBef>
                <a:spcPct val="0"/>
              </a:spcBef>
            </a:pPr>
            <a:r>
              <a:rPr lang="en-US" sz="5495">
                <a:solidFill>
                  <a:srgbClr val="051D40"/>
                </a:solidFill>
                <a:latin typeface="Asap Condensed Bold"/>
              </a:rPr>
              <a:t>Personal development and education has been at the heart of White Hall from the beginning.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EA4CD589-A2C0-B9F9-DFC1-C36C417F3076}"/>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8043C15-50F5-F147-EEEC-A2882A195E6D}"/>
              </a:ext>
            </a:extLst>
          </p:cNvPr>
          <p:cNvSpPr txBox="1">
            <a:spLocks/>
          </p:cNvSpPr>
          <p:nvPr/>
        </p:nvSpPr>
        <p:spPr>
          <a:xfrm>
            <a:off x="304800" y="-407674"/>
            <a:ext cx="16835239" cy="9144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3600" dirty="0">
              <a:solidFill>
                <a:schemeClr val="bg1"/>
              </a:solidFill>
              <a:latin typeface="+mj-lt"/>
            </a:endParaRPr>
          </a:p>
        </p:txBody>
      </p:sp>
      <p:pic>
        <p:nvPicPr>
          <p:cNvPr id="7" name="Picture 4">
            <a:extLst>
              <a:ext uri="{FF2B5EF4-FFF2-40B4-BE49-F238E27FC236}">
                <a16:creationId xmlns:a16="http://schemas.microsoft.com/office/drawing/2014/main" id="{A315B096-BD1D-1762-4F83-DF5A743FF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46314"/>
            <a:ext cx="3979096" cy="6596923"/>
          </a:xfrm>
          <a:prstGeom prst="rect">
            <a:avLst/>
          </a:prstGeom>
        </p:spPr>
      </p:pic>
      <p:pic>
        <p:nvPicPr>
          <p:cNvPr id="8" name="Picture 5">
            <a:extLst>
              <a:ext uri="{FF2B5EF4-FFF2-40B4-BE49-F238E27FC236}">
                <a16:creationId xmlns:a16="http://schemas.microsoft.com/office/drawing/2014/main" id="{A33703F5-2A32-0A88-947B-48EAE8DBD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322" y="1580476"/>
            <a:ext cx="7046237" cy="4836200"/>
          </a:xfrm>
          <a:prstGeom prst="rect">
            <a:avLst/>
          </a:prstGeom>
        </p:spPr>
      </p:pic>
      <p:pic>
        <p:nvPicPr>
          <p:cNvPr id="9" name="Picture 6">
            <a:extLst>
              <a:ext uri="{FF2B5EF4-FFF2-40B4-BE49-F238E27FC236}">
                <a16:creationId xmlns:a16="http://schemas.microsoft.com/office/drawing/2014/main" id="{A12DDE47-620D-CC40-1CE0-67C7F6C085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9800" y="446314"/>
            <a:ext cx="4111701" cy="6596923"/>
          </a:xfrm>
          <a:prstGeom prst="rect">
            <a:avLst/>
          </a:prstGeom>
        </p:spPr>
      </p:pic>
      <p:sp>
        <p:nvSpPr>
          <p:cNvPr id="10" name="TextBox 9">
            <a:extLst>
              <a:ext uri="{FF2B5EF4-FFF2-40B4-BE49-F238E27FC236}">
                <a16:creationId xmlns:a16="http://schemas.microsoft.com/office/drawing/2014/main" id="{0937F3BF-74D2-0798-4CBE-22647E62ACCF}"/>
              </a:ext>
            </a:extLst>
          </p:cNvPr>
          <p:cNvSpPr txBox="1"/>
          <p:nvPr/>
        </p:nvSpPr>
        <p:spPr>
          <a:xfrm>
            <a:off x="339436" y="7183030"/>
            <a:ext cx="16616193" cy="3046988"/>
          </a:xfrm>
          <a:prstGeom prst="rect">
            <a:avLst/>
          </a:prstGeom>
          <a:noFill/>
        </p:spPr>
        <p:txBody>
          <a:bodyPr wrap="square" rtlCol="0">
            <a:spAutoFit/>
          </a:bodyPr>
          <a:lstStyle/>
          <a:p>
            <a:pPr marL="285750" indent="-285750">
              <a:buFont typeface="Arial" pitchFamily="34" charset="0"/>
              <a:buChar char="•"/>
            </a:pPr>
            <a:r>
              <a:rPr lang="en-GB" sz="2400" dirty="0">
                <a:solidFill>
                  <a:schemeClr val="bg1"/>
                </a:solidFill>
                <a:latin typeface="Comic Sans MS" panose="030F0702030302020204" pitchFamily="66" charset="0"/>
              </a:rPr>
              <a:t>Teacher rooms are situated within the same building as the children. </a:t>
            </a:r>
          </a:p>
          <a:p>
            <a:pPr marL="285750" indent="-285750">
              <a:buFont typeface="Arial" pitchFamily="34" charset="0"/>
              <a:buChar char="•"/>
            </a:pPr>
            <a:r>
              <a:rPr lang="en-GB" sz="2400" dirty="0">
                <a:solidFill>
                  <a:schemeClr val="bg1"/>
                </a:solidFill>
                <a:latin typeface="Comic Sans MS" panose="030F0702030302020204" pitchFamily="66" charset="0"/>
              </a:rPr>
              <a:t>We have exclusive use of our building.</a:t>
            </a:r>
          </a:p>
          <a:p>
            <a:pPr marL="285750" indent="-285750">
              <a:buFont typeface="Arial" pitchFamily="34" charset="0"/>
              <a:buChar char="•"/>
            </a:pPr>
            <a:r>
              <a:rPr lang="en-GB" sz="2400" dirty="0">
                <a:solidFill>
                  <a:schemeClr val="bg1"/>
                </a:solidFill>
                <a:latin typeface="Comic Sans MS" panose="030F0702030302020204" pitchFamily="66" charset="0"/>
              </a:rPr>
              <a:t>Senior Staff Members are on duty until 10:30pm each day with Staff available between the hours of 10:30pm and 07:30am. (The centre has CCTV monitoring the grounds at </a:t>
            </a:r>
            <a:r>
              <a:rPr lang="en-GB" sz="2400">
                <a:solidFill>
                  <a:schemeClr val="bg1"/>
                </a:solidFill>
                <a:latin typeface="Comic Sans MS" panose="030F0702030302020204" pitchFamily="66" charset="0"/>
              </a:rPr>
              <a:t>all times).</a:t>
            </a:r>
            <a:endParaRPr lang="en-GB" sz="2400" dirty="0">
              <a:solidFill>
                <a:schemeClr val="bg1"/>
              </a:solidFill>
              <a:latin typeface="Comic Sans MS" panose="030F0702030302020204" pitchFamily="66" charset="0"/>
            </a:endParaRPr>
          </a:p>
          <a:p>
            <a:pPr marL="285750" indent="-285750">
              <a:buFont typeface="Arial" pitchFamily="34" charset="0"/>
              <a:buChar char="•"/>
            </a:pPr>
            <a:r>
              <a:rPr lang="en-GB" sz="2400" dirty="0">
                <a:solidFill>
                  <a:schemeClr val="bg1"/>
                </a:solidFill>
                <a:latin typeface="Comic Sans MS" panose="030F0702030302020204" pitchFamily="66" charset="0"/>
              </a:rPr>
              <a:t>Centre doors are secured in the evening, but can be opened in case of emergency and security barriers guard the entrance to the site.</a:t>
            </a:r>
          </a:p>
          <a:p>
            <a:pPr marL="285750" indent="-285750">
              <a:buFont typeface="Arial" pitchFamily="34" charset="0"/>
              <a:buChar char="•"/>
            </a:pPr>
            <a:r>
              <a:rPr lang="en-GB" sz="2400" dirty="0">
                <a:solidFill>
                  <a:schemeClr val="bg1"/>
                </a:solidFill>
                <a:latin typeface="Comic Sans MS" panose="030F0702030302020204" pitchFamily="66" charset="0"/>
              </a:rPr>
              <a:t>All bedding is provided, but children need to bring their own towels.</a:t>
            </a:r>
          </a:p>
          <a:p>
            <a:pPr marL="285750" indent="-285750">
              <a:buFont typeface="Arial" pitchFamily="34" charset="0"/>
              <a:buChar char="•"/>
            </a:pPr>
            <a:r>
              <a:rPr lang="en-GB" sz="2400" dirty="0">
                <a:solidFill>
                  <a:schemeClr val="bg1"/>
                </a:solidFill>
                <a:latin typeface="Comic Sans MS" panose="030F0702030302020204" pitchFamily="66" charset="0"/>
              </a:rPr>
              <a:t>All rooms are accessed via keys and are lockable from the inside.</a:t>
            </a:r>
          </a:p>
        </p:txBody>
      </p:sp>
    </p:spTree>
    <p:extLst>
      <p:ext uri="{BB962C8B-B14F-4D97-AF65-F5344CB8AC3E}">
        <p14:creationId xmlns:p14="http://schemas.microsoft.com/office/powerpoint/2010/main" val="2323214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2A9689F4-DAC0-41E1-7C6D-63A2501A84F2}"/>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7552C7-15BD-790E-4D71-5BE88B1FD24E}"/>
              </a:ext>
            </a:extLst>
          </p:cNvPr>
          <p:cNvSpPr txBox="1">
            <a:spLocks/>
          </p:cNvSpPr>
          <p:nvPr/>
        </p:nvSpPr>
        <p:spPr>
          <a:xfrm>
            <a:off x="304800" y="-407674"/>
            <a:ext cx="16835239" cy="9144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3600" dirty="0">
              <a:solidFill>
                <a:schemeClr val="bg1"/>
              </a:solidFill>
              <a:latin typeface="+mj-lt"/>
            </a:endParaRPr>
          </a:p>
        </p:txBody>
      </p:sp>
      <p:sp>
        <p:nvSpPr>
          <p:cNvPr id="5" name="TextBox 4">
            <a:extLst>
              <a:ext uri="{FF2B5EF4-FFF2-40B4-BE49-F238E27FC236}">
                <a16:creationId xmlns:a16="http://schemas.microsoft.com/office/drawing/2014/main" id="{854A9752-AD18-05C5-C57A-A4A1B15DAC20}"/>
              </a:ext>
            </a:extLst>
          </p:cNvPr>
          <p:cNvSpPr txBox="1"/>
          <p:nvPr/>
        </p:nvSpPr>
        <p:spPr>
          <a:xfrm>
            <a:off x="304800" y="342900"/>
            <a:ext cx="17731680" cy="11726287"/>
          </a:xfrm>
          <a:prstGeom prst="rect">
            <a:avLst/>
          </a:prstGeom>
          <a:noFill/>
        </p:spPr>
        <p:txBody>
          <a:bodyPr wrap="square" numCol="2" rtlCol="0">
            <a:spAutoFit/>
          </a:bodyPr>
          <a:lstStyle/>
          <a:p>
            <a:r>
              <a:rPr lang="en-GB" sz="2800" b="1" u="sng" dirty="0">
                <a:solidFill>
                  <a:schemeClr val="bg1"/>
                </a:solidFill>
              </a:rPr>
              <a:t>Clothes</a:t>
            </a:r>
            <a:r>
              <a:rPr lang="en-GB" sz="2800" b="1" dirty="0">
                <a:solidFill>
                  <a:schemeClr val="bg1"/>
                </a:solidFill>
              </a:rPr>
              <a:t> </a:t>
            </a:r>
            <a:r>
              <a:rPr lang="en-GB" sz="2800" dirty="0">
                <a:solidFill>
                  <a:schemeClr val="bg1"/>
                </a:solidFill>
              </a:rPr>
              <a:t>	</a:t>
            </a:r>
          </a:p>
          <a:p>
            <a:pPr marL="171450" indent="-171450">
              <a:buFont typeface="Arial" pitchFamily="34" charset="0"/>
              <a:buChar char="•"/>
            </a:pPr>
            <a:r>
              <a:rPr lang="en-GB" sz="2800" dirty="0">
                <a:solidFill>
                  <a:schemeClr val="bg1"/>
                </a:solidFill>
              </a:rPr>
              <a:t>Night wear (plus spares if needed)	</a:t>
            </a:r>
          </a:p>
          <a:p>
            <a:pPr marL="171450" indent="-171450">
              <a:buFont typeface="Arial" pitchFamily="34" charset="0"/>
              <a:buChar char="•"/>
            </a:pPr>
            <a:r>
              <a:rPr lang="en-GB" sz="2800" dirty="0">
                <a:solidFill>
                  <a:schemeClr val="bg1"/>
                </a:solidFill>
              </a:rPr>
              <a:t>Underwear 	</a:t>
            </a:r>
          </a:p>
          <a:p>
            <a:pPr marL="171450" indent="-171450">
              <a:buFont typeface="Arial" pitchFamily="34" charset="0"/>
              <a:buChar char="•"/>
            </a:pPr>
            <a:r>
              <a:rPr lang="en-US" sz="2800" dirty="0">
                <a:solidFill>
                  <a:schemeClr val="bg1"/>
                </a:solidFill>
              </a:rPr>
              <a:t>Pairs of socks (including plenty of spares) 	</a:t>
            </a:r>
          </a:p>
          <a:p>
            <a:pPr marL="171450" indent="-171450">
              <a:buFont typeface="Arial" pitchFamily="34" charset="0"/>
              <a:buChar char="•"/>
            </a:pPr>
            <a:r>
              <a:rPr lang="en-US" sz="2800" dirty="0">
                <a:solidFill>
                  <a:schemeClr val="bg1"/>
                </a:solidFill>
              </a:rPr>
              <a:t>Trousers (It is important that the students </a:t>
            </a:r>
            <a:br>
              <a:rPr lang="en-US" sz="2800" dirty="0">
                <a:solidFill>
                  <a:schemeClr val="bg1"/>
                </a:solidFill>
              </a:rPr>
            </a:br>
            <a:r>
              <a:rPr lang="en-US" sz="2800" dirty="0">
                <a:solidFill>
                  <a:schemeClr val="bg1"/>
                </a:solidFill>
              </a:rPr>
              <a:t>do not wear jeans whilst doing the activities)</a:t>
            </a:r>
            <a:r>
              <a:rPr lang="en-GB" sz="2800" dirty="0">
                <a:solidFill>
                  <a:schemeClr val="bg1"/>
                </a:solidFill>
              </a:rPr>
              <a:t>	</a:t>
            </a:r>
          </a:p>
          <a:p>
            <a:pPr marL="171450" indent="-171450">
              <a:buFont typeface="Arial" pitchFamily="34" charset="0"/>
              <a:buChar char="•"/>
            </a:pPr>
            <a:r>
              <a:rPr lang="en-GB" sz="2800" dirty="0">
                <a:solidFill>
                  <a:schemeClr val="bg1"/>
                </a:solidFill>
              </a:rPr>
              <a:t>T-Shirts 	</a:t>
            </a:r>
          </a:p>
          <a:p>
            <a:pPr marL="171450" indent="-171450">
              <a:buFont typeface="Arial" pitchFamily="34" charset="0"/>
              <a:buChar char="•"/>
            </a:pPr>
            <a:r>
              <a:rPr lang="en-US" sz="2800" dirty="0">
                <a:solidFill>
                  <a:schemeClr val="bg1"/>
                </a:solidFill>
              </a:rPr>
              <a:t>Long sleeved top</a:t>
            </a:r>
          </a:p>
          <a:p>
            <a:pPr marL="171450" indent="-171450">
              <a:buFont typeface="Arial" pitchFamily="34" charset="0"/>
              <a:buChar char="•"/>
            </a:pPr>
            <a:r>
              <a:rPr lang="en-US" sz="2800" dirty="0">
                <a:solidFill>
                  <a:schemeClr val="bg1"/>
                </a:solidFill>
              </a:rPr>
              <a:t>Indoor slippers	</a:t>
            </a:r>
          </a:p>
          <a:p>
            <a:pPr marL="171450" indent="-171450">
              <a:buFont typeface="Arial" pitchFamily="34" charset="0"/>
              <a:buChar char="•"/>
            </a:pPr>
            <a:r>
              <a:rPr lang="en-GB" sz="2800" dirty="0">
                <a:solidFill>
                  <a:schemeClr val="bg1"/>
                </a:solidFill>
              </a:rPr>
              <a:t>Jumper/sweatshirt/fleece 	</a:t>
            </a:r>
          </a:p>
          <a:p>
            <a:pPr marL="171450" indent="-171450">
              <a:buFont typeface="Arial" pitchFamily="34" charset="0"/>
              <a:buChar char="•"/>
            </a:pPr>
            <a:r>
              <a:rPr lang="en-GB" sz="2800" dirty="0">
                <a:solidFill>
                  <a:schemeClr val="bg1"/>
                </a:solidFill>
              </a:rPr>
              <a:t>Waterproof jacket/anorak 	</a:t>
            </a:r>
          </a:p>
          <a:p>
            <a:pPr marL="171450" indent="-171450">
              <a:buFont typeface="Arial" pitchFamily="34" charset="0"/>
              <a:buChar char="•"/>
            </a:pPr>
            <a:r>
              <a:rPr lang="en-US" sz="2800" dirty="0">
                <a:solidFill>
                  <a:schemeClr val="bg1"/>
                </a:solidFill>
              </a:rPr>
              <a:t>Waterproof trousers or trousers that can get muddy</a:t>
            </a:r>
            <a:endParaRPr lang="en-GB" sz="2800" dirty="0">
              <a:solidFill>
                <a:schemeClr val="bg1"/>
              </a:solidFill>
            </a:endParaRPr>
          </a:p>
          <a:p>
            <a:pPr marL="171450" indent="-171450">
              <a:buFont typeface="Arial" pitchFamily="34" charset="0"/>
              <a:buChar char="•"/>
            </a:pPr>
            <a:r>
              <a:rPr lang="en-GB" sz="2800" dirty="0">
                <a:solidFill>
                  <a:schemeClr val="bg1"/>
                </a:solidFill>
              </a:rPr>
              <a:t>Towels 		</a:t>
            </a:r>
          </a:p>
          <a:p>
            <a:pPr marL="171450" indent="-171450">
              <a:buFont typeface="Arial" pitchFamily="34" charset="0"/>
              <a:buChar char="•"/>
            </a:pPr>
            <a:r>
              <a:rPr lang="en-US" sz="2800" dirty="0">
                <a:solidFill>
                  <a:schemeClr val="bg1"/>
                </a:solidFill>
              </a:rPr>
              <a:t>Trainers or other substantial footwear, plus extra to get wet/dirty</a:t>
            </a:r>
          </a:p>
          <a:p>
            <a:pPr marL="171450" indent="-171450">
              <a:buFont typeface="Arial" pitchFamily="34" charset="0"/>
              <a:buChar char="•"/>
            </a:pPr>
            <a:r>
              <a:rPr lang="en-US" sz="2800" dirty="0">
                <a:solidFill>
                  <a:schemeClr val="bg1"/>
                </a:solidFill>
              </a:rPr>
              <a:t>Overalls, wellies and other activity-specific clothing/equipment will be provided by White Hall</a:t>
            </a: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endParaRPr lang="en-GB" sz="2800" b="1" dirty="0">
              <a:solidFill>
                <a:schemeClr val="bg1"/>
              </a:solidFill>
            </a:endParaRPr>
          </a:p>
          <a:p>
            <a:r>
              <a:rPr lang="en-GB" sz="2800" b="1" u="sng" dirty="0">
                <a:solidFill>
                  <a:schemeClr val="bg1"/>
                </a:solidFill>
              </a:rPr>
              <a:t>Toiletries</a:t>
            </a:r>
            <a:r>
              <a:rPr lang="en-GB" sz="2800" b="1" dirty="0">
                <a:solidFill>
                  <a:schemeClr val="bg1"/>
                </a:solidFill>
              </a:rPr>
              <a:t> </a:t>
            </a:r>
            <a:r>
              <a:rPr lang="en-GB" sz="2800" dirty="0">
                <a:solidFill>
                  <a:schemeClr val="bg1"/>
                </a:solidFill>
              </a:rPr>
              <a:t>	</a:t>
            </a:r>
          </a:p>
          <a:p>
            <a:pPr marL="171450" indent="-171450">
              <a:buFont typeface="Arial" pitchFamily="34" charset="0"/>
              <a:buChar char="•"/>
            </a:pPr>
            <a:r>
              <a:rPr lang="en-GB" sz="2800" dirty="0">
                <a:solidFill>
                  <a:schemeClr val="bg1"/>
                </a:solidFill>
              </a:rPr>
              <a:t>Toothbrush 	</a:t>
            </a:r>
          </a:p>
          <a:p>
            <a:pPr marL="171450" indent="-171450">
              <a:buFont typeface="Arial" pitchFamily="34" charset="0"/>
              <a:buChar char="•"/>
            </a:pPr>
            <a:r>
              <a:rPr lang="en-GB" sz="2800" dirty="0">
                <a:solidFill>
                  <a:schemeClr val="bg1"/>
                </a:solidFill>
              </a:rPr>
              <a:t>Toothpaste 	</a:t>
            </a:r>
          </a:p>
          <a:p>
            <a:pPr marL="171450" indent="-171450">
              <a:buFont typeface="Arial" pitchFamily="34" charset="0"/>
              <a:buChar char="•"/>
            </a:pPr>
            <a:r>
              <a:rPr lang="en-GB" sz="2800" dirty="0">
                <a:solidFill>
                  <a:schemeClr val="bg1"/>
                </a:solidFill>
              </a:rPr>
              <a:t>Sponge/facecloth 	</a:t>
            </a:r>
          </a:p>
          <a:p>
            <a:pPr marL="171450" indent="-171450">
              <a:buFont typeface="Arial" pitchFamily="34" charset="0"/>
              <a:buChar char="•"/>
            </a:pPr>
            <a:r>
              <a:rPr lang="en-GB" sz="2800" dirty="0">
                <a:solidFill>
                  <a:schemeClr val="bg1"/>
                </a:solidFill>
              </a:rPr>
              <a:t>Soap / Shower gel 	</a:t>
            </a:r>
          </a:p>
          <a:p>
            <a:pPr marL="171450" indent="-171450">
              <a:buFont typeface="Arial" pitchFamily="34" charset="0"/>
              <a:buChar char="•"/>
            </a:pPr>
            <a:r>
              <a:rPr lang="en-GB" sz="2800" dirty="0">
                <a:solidFill>
                  <a:schemeClr val="bg1"/>
                </a:solidFill>
              </a:rPr>
              <a:t>Hair products i.e. shampoo/conditioner 	</a:t>
            </a:r>
          </a:p>
          <a:p>
            <a:pPr marL="171450" indent="-171450">
              <a:buFont typeface="Arial" pitchFamily="34" charset="0"/>
              <a:buChar char="•"/>
            </a:pPr>
            <a:r>
              <a:rPr lang="en-US" sz="2800" dirty="0">
                <a:solidFill>
                  <a:schemeClr val="bg1"/>
                </a:solidFill>
              </a:rPr>
              <a:t>Hair ties (for long hair) 	</a:t>
            </a:r>
            <a:endParaRPr lang="en-GB" sz="2800" dirty="0">
              <a:solidFill>
                <a:schemeClr val="bg1"/>
              </a:solidFill>
            </a:endParaRPr>
          </a:p>
          <a:p>
            <a:pPr marL="171450" indent="-171450">
              <a:buFont typeface="Arial" pitchFamily="34" charset="0"/>
              <a:buChar char="•"/>
            </a:pPr>
            <a:r>
              <a:rPr lang="en-GB" sz="2800" dirty="0">
                <a:solidFill>
                  <a:schemeClr val="bg1"/>
                </a:solidFill>
              </a:rPr>
              <a:t>Water bottle</a:t>
            </a:r>
          </a:p>
          <a:p>
            <a:pPr marL="171450" indent="-171450">
              <a:buFont typeface="Arial" pitchFamily="34" charset="0"/>
              <a:buChar char="•"/>
            </a:pPr>
            <a:r>
              <a:rPr lang="en-GB" sz="2800" dirty="0">
                <a:solidFill>
                  <a:schemeClr val="bg1"/>
                </a:solidFill>
              </a:rPr>
              <a:t>Roll-on deodorant if necessary (no aerosols permitted)</a:t>
            </a:r>
          </a:p>
          <a:p>
            <a:pPr marL="171450" indent="-171450">
              <a:buFont typeface="Arial" pitchFamily="34" charset="0"/>
              <a:buChar char="•"/>
            </a:pPr>
            <a:r>
              <a:rPr lang="en-GB" sz="2800" dirty="0">
                <a:solidFill>
                  <a:schemeClr val="bg1"/>
                </a:solidFill>
              </a:rPr>
              <a:t>Small back-pack for packed lunch on the first day and for any small games to play on the coach. No sweets allowed on the coach. Water only on the coach.	</a:t>
            </a:r>
          </a:p>
          <a:p>
            <a:endParaRPr lang="en-US" sz="2800" dirty="0">
              <a:solidFill>
                <a:schemeClr val="bg1"/>
              </a:solidFill>
            </a:endParaRPr>
          </a:p>
          <a:p>
            <a:pPr marL="285750" indent="-285750">
              <a:buFont typeface="Arial" panose="020B0604020202020204" pitchFamily="34" charset="0"/>
              <a:buChar char="•"/>
            </a:pPr>
            <a:r>
              <a:rPr lang="en-US" sz="2800" u="sng" dirty="0">
                <a:solidFill>
                  <a:schemeClr val="bg1"/>
                </a:solidFill>
              </a:rPr>
              <a:t>No hairdryers or electrical items</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pPr algn="ctr"/>
            <a:endParaRPr lang="en-US" sz="2800" baseline="30000" dirty="0">
              <a:solidFill>
                <a:schemeClr val="bg1"/>
              </a:solidFill>
              <a:latin typeface="Arial"/>
              <a:cs typeface="Arial"/>
            </a:endParaRPr>
          </a:p>
        </p:txBody>
      </p:sp>
      <p:pic>
        <p:nvPicPr>
          <p:cNvPr id="6" name="Picture 4" descr="C:\Users\asjppblenkiron\AppData\Local\Microsoft\Windows\INetCache\IE\5MOJUDX1\Gerald-G-Toothbrush-and-toothpaste[1].png">
            <a:extLst>
              <a:ext uri="{FF2B5EF4-FFF2-40B4-BE49-F238E27FC236}">
                <a16:creationId xmlns:a16="http://schemas.microsoft.com/office/drawing/2014/main" id="{FE432101-6016-105D-4FB8-6F61C7172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1400" y="7200899"/>
            <a:ext cx="5431582" cy="261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4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51D40"/>
        </a:solidFill>
        <a:effectLst/>
      </p:bgPr>
    </p:bg>
    <p:spTree>
      <p:nvGrpSpPr>
        <p:cNvPr id="1" name="">
          <a:extLst>
            <a:ext uri="{FF2B5EF4-FFF2-40B4-BE49-F238E27FC236}">
              <a16:creationId xmlns:a16="http://schemas.microsoft.com/office/drawing/2014/main" id="{1D8CA6E1-664C-FCF0-2517-BC1D0E604382}"/>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36CB1E0-945A-58C8-9D2C-43EFD7C523CD}"/>
              </a:ext>
            </a:extLst>
          </p:cNvPr>
          <p:cNvSpPr txBox="1">
            <a:spLocks/>
          </p:cNvSpPr>
          <p:nvPr/>
        </p:nvSpPr>
        <p:spPr>
          <a:xfrm>
            <a:off x="304800" y="-407674"/>
            <a:ext cx="16835239" cy="91440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3600" dirty="0">
              <a:solidFill>
                <a:schemeClr val="bg1"/>
              </a:solidFill>
              <a:latin typeface="+mj-lt"/>
            </a:endParaRPr>
          </a:p>
        </p:txBody>
      </p:sp>
      <p:sp>
        <p:nvSpPr>
          <p:cNvPr id="5" name="TextBox 4">
            <a:extLst>
              <a:ext uri="{FF2B5EF4-FFF2-40B4-BE49-F238E27FC236}">
                <a16:creationId xmlns:a16="http://schemas.microsoft.com/office/drawing/2014/main" id="{867B77F3-C78A-364B-94ED-23DF17DB11FC}"/>
              </a:ext>
            </a:extLst>
          </p:cNvPr>
          <p:cNvSpPr txBox="1"/>
          <p:nvPr/>
        </p:nvSpPr>
        <p:spPr>
          <a:xfrm>
            <a:off x="-2057400" y="876300"/>
            <a:ext cx="17731680" cy="11726287"/>
          </a:xfrm>
          <a:prstGeom prst="rect">
            <a:avLst/>
          </a:prstGeom>
          <a:noFill/>
        </p:spPr>
        <p:txBody>
          <a:bodyPr wrap="square" numCol="2" rtlCol="0">
            <a:spAutoFit/>
          </a:bodyPr>
          <a:lstStyle/>
          <a:p>
            <a:pPr algn="ctr"/>
            <a:r>
              <a:rPr lang="en-US" sz="5400" b="1" u="sng" baseline="30000" dirty="0">
                <a:solidFill>
                  <a:schemeClr val="bg1"/>
                </a:solidFill>
                <a:latin typeface="Arial"/>
                <a:cs typeface="Arial"/>
              </a:rPr>
              <a:t>Activities</a:t>
            </a:r>
          </a:p>
          <a:p>
            <a:pPr algn="ctr"/>
            <a:endParaRPr lang="en-US" sz="5400" b="1" u="sng" baseline="30000" dirty="0">
              <a:solidFill>
                <a:schemeClr val="bg1"/>
              </a:solidFill>
              <a:latin typeface="Arial"/>
              <a:cs typeface="Arial"/>
            </a:endParaRPr>
          </a:p>
          <a:p>
            <a:pPr algn="ctr"/>
            <a:r>
              <a:rPr lang="en-US" sz="5400" b="1" u="sng" baseline="30000" dirty="0">
                <a:solidFill>
                  <a:schemeClr val="bg1"/>
                </a:solidFill>
                <a:latin typeface="Arial"/>
                <a:cs typeface="Arial"/>
              </a:rPr>
              <a:t>Year 6</a:t>
            </a:r>
          </a:p>
          <a:p>
            <a:pPr algn="ctr"/>
            <a:endParaRPr lang="en-US" sz="5400" b="1" u="sng" baseline="30000" dirty="0">
              <a:solidFill>
                <a:schemeClr val="bg1"/>
              </a:solidFill>
              <a:latin typeface="Arial"/>
              <a:cs typeface="Arial"/>
            </a:endParaRPr>
          </a:p>
          <a:p>
            <a:pPr algn="ctr"/>
            <a:r>
              <a:rPr lang="en-US" sz="5400" b="1" baseline="30000" dirty="0">
                <a:solidFill>
                  <a:schemeClr val="bg1"/>
                </a:solidFill>
                <a:latin typeface="Arial"/>
                <a:cs typeface="Arial"/>
              </a:rPr>
              <a:t>Leap of Faith</a:t>
            </a:r>
          </a:p>
          <a:p>
            <a:pPr algn="ctr"/>
            <a:r>
              <a:rPr lang="en-US" sz="5400" b="1" baseline="30000" dirty="0">
                <a:solidFill>
                  <a:schemeClr val="bg1"/>
                </a:solidFill>
                <a:latin typeface="Arial"/>
                <a:cs typeface="Arial"/>
              </a:rPr>
              <a:t>Abseiling</a:t>
            </a:r>
          </a:p>
          <a:p>
            <a:pPr algn="ctr"/>
            <a:r>
              <a:rPr lang="en-US" sz="5400" b="1" baseline="30000" dirty="0">
                <a:solidFill>
                  <a:schemeClr val="bg1"/>
                </a:solidFill>
                <a:latin typeface="Arial"/>
                <a:cs typeface="Arial"/>
              </a:rPr>
              <a:t>Zip Wire</a:t>
            </a:r>
          </a:p>
          <a:p>
            <a:pPr algn="ctr"/>
            <a:r>
              <a:rPr lang="en-US" sz="5400" b="1" baseline="30000" dirty="0">
                <a:solidFill>
                  <a:schemeClr val="bg1"/>
                </a:solidFill>
                <a:latin typeface="Arial"/>
                <a:cs typeface="Arial"/>
              </a:rPr>
              <a:t>Ropes Course</a:t>
            </a:r>
          </a:p>
          <a:p>
            <a:pPr algn="ctr"/>
            <a:r>
              <a:rPr lang="en-US" sz="5400" b="1" baseline="30000" dirty="0">
                <a:solidFill>
                  <a:schemeClr val="bg1"/>
                </a:solidFill>
                <a:latin typeface="Arial"/>
                <a:cs typeface="Arial"/>
              </a:rPr>
              <a:t>Night Hike</a:t>
            </a:r>
          </a:p>
          <a:p>
            <a:pPr algn="ctr"/>
            <a:r>
              <a:rPr lang="en-US" sz="5400" b="1" baseline="30000" dirty="0">
                <a:solidFill>
                  <a:schemeClr val="bg1"/>
                </a:solidFill>
                <a:latin typeface="Arial"/>
                <a:cs typeface="Arial"/>
              </a:rPr>
              <a:t>Haggis Bandits</a:t>
            </a:r>
          </a:p>
          <a:p>
            <a:pPr algn="ctr"/>
            <a:r>
              <a:rPr lang="en-US" sz="5400" b="1" baseline="30000" dirty="0">
                <a:solidFill>
                  <a:schemeClr val="bg1"/>
                </a:solidFill>
                <a:latin typeface="Arial"/>
                <a:cs typeface="Arial"/>
              </a:rPr>
              <a:t>Caving</a:t>
            </a:r>
          </a:p>
          <a:p>
            <a:pPr algn="ctr"/>
            <a:endParaRPr lang="en-US" sz="5400" b="1" baseline="30000" dirty="0">
              <a:solidFill>
                <a:schemeClr val="bg1"/>
              </a:solidFill>
              <a:latin typeface="Arial"/>
              <a:cs typeface="Arial"/>
            </a:endParaRPr>
          </a:p>
          <a:p>
            <a:pPr algn="ctr"/>
            <a:endParaRPr lang="en-US" sz="5400" b="1" baseline="30000" dirty="0">
              <a:solidFill>
                <a:schemeClr val="bg1"/>
              </a:solidFill>
              <a:latin typeface="Arial"/>
              <a:cs typeface="Arial"/>
            </a:endParaRPr>
          </a:p>
          <a:p>
            <a:pPr algn="ctr"/>
            <a:br>
              <a:rPr lang="en-US" sz="5400" b="1" baseline="30000" dirty="0">
                <a:solidFill>
                  <a:schemeClr val="bg1"/>
                </a:solidFill>
                <a:latin typeface="Arial"/>
                <a:cs typeface="Arial"/>
              </a:rPr>
            </a:br>
            <a:br>
              <a:rPr lang="en-US" sz="5400" b="1" baseline="30000" dirty="0">
                <a:solidFill>
                  <a:schemeClr val="bg1"/>
                </a:solidFill>
                <a:latin typeface="Arial"/>
                <a:cs typeface="Arial"/>
              </a:rPr>
            </a:br>
            <a:br>
              <a:rPr lang="en-US" sz="5400" b="1" baseline="30000" dirty="0">
                <a:solidFill>
                  <a:schemeClr val="bg1"/>
                </a:solidFill>
                <a:latin typeface="Arial"/>
                <a:cs typeface="Arial"/>
              </a:rPr>
            </a:br>
            <a:br>
              <a:rPr lang="en-US" sz="5400" b="1" baseline="30000" dirty="0">
                <a:solidFill>
                  <a:schemeClr val="bg1"/>
                </a:solidFill>
                <a:latin typeface="Arial"/>
                <a:cs typeface="Arial"/>
              </a:rPr>
            </a:br>
            <a:br>
              <a:rPr lang="en-US" sz="5400" b="1" baseline="30000" dirty="0">
                <a:solidFill>
                  <a:schemeClr val="bg1"/>
                </a:solidFill>
                <a:latin typeface="Arial"/>
                <a:cs typeface="Arial"/>
              </a:rPr>
            </a:br>
            <a:br>
              <a:rPr lang="en-US" sz="5400" b="1" baseline="30000" dirty="0">
                <a:solidFill>
                  <a:schemeClr val="bg1"/>
                </a:solidFill>
                <a:latin typeface="Arial"/>
                <a:cs typeface="Arial"/>
              </a:rPr>
            </a:br>
            <a:br>
              <a:rPr lang="en-US" sz="5400" b="1" baseline="30000" dirty="0">
                <a:solidFill>
                  <a:schemeClr val="bg1"/>
                </a:solidFill>
                <a:latin typeface="Arial"/>
                <a:cs typeface="Arial"/>
              </a:rPr>
            </a:br>
            <a:br>
              <a:rPr lang="en-US" sz="5400" b="1" baseline="30000" dirty="0">
                <a:solidFill>
                  <a:schemeClr val="bg1"/>
                </a:solidFill>
                <a:latin typeface="Arial"/>
                <a:cs typeface="Arial"/>
              </a:rPr>
            </a:br>
            <a:endParaRPr lang="en-US" sz="5400" b="1" baseline="30000" dirty="0">
              <a:solidFill>
                <a:schemeClr val="bg1"/>
              </a:solidFill>
              <a:latin typeface="Arial"/>
              <a:cs typeface="Arial"/>
            </a:endParaRPr>
          </a:p>
          <a:p>
            <a:pPr algn="ctr"/>
            <a:br>
              <a:rPr lang="en-US" sz="5400" b="1" u="sng" baseline="30000" dirty="0">
                <a:solidFill>
                  <a:schemeClr val="bg1"/>
                </a:solidFill>
                <a:latin typeface="Arial"/>
                <a:cs typeface="Arial"/>
              </a:rPr>
            </a:br>
            <a:r>
              <a:rPr lang="en-US" sz="5400" b="1" u="sng" baseline="30000" dirty="0">
                <a:solidFill>
                  <a:schemeClr val="bg1"/>
                </a:solidFill>
                <a:latin typeface="Arial"/>
                <a:cs typeface="Arial"/>
              </a:rPr>
              <a:t>Year 5</a:t>
            </a:r>
          </a:p>
          <a:p>
            <a:pPr algn="ctr"/>
            <a:endParaRPr lang="en-US" sz="5400" b="1" u="sng" baseline="30000" dirty="0">
              <a:solidFill>
                <a:schemeClr val="bg1"/>
              </a:solidFill>
              <a:latin typeface="Arial"/>
              <a:cs typeface="Arial"/>
            </a:endParaRPr>
          </a:p>
          <a:p>
            <a:pPr algn="ctr"/>
            <a:r>
              <a:rPr lang="en-US" sz="5400" b="1" baseline="30000" dirty="0">
                <a:solidFill>
                  <a:schemeClr val="bg1"/>
                </a:solidFill>
                <a:latin typeface="Arial"/>
                <a:cs typeface="Arial"/>
              </a:rPr>
              <a:t>Climbing Wall</a:t>
            </a:r>
          </a:p>
          <a:p>
            <a:pPr algn="ctr"/>
            <a:r>
              <a:rPr lang="en-US" sz="5400" b="1" baseline="30000" dirty="0">
                <a:solidFill>
                  <a:schemeClr val="bg1"/>
                </a:solidFill>
                <a:latin typeface="Arial"/>
                <a:cs typeface="Arial"/>
              </a:rPr>
              <a:t>Ropes Course</a:t>
            </a:r>
          </a:p>
          <a:p>
            <a:pPr algn="ctr"/>
            <a:r>
              <a:rPr lang="en-US" sz="5400" b="1" baseline="30000" dirty="0">
                <a:solidFill>
                  <a:schemeClr val="bg1"/>
                </a:solidFill>
                <a:latin typeface="Arial"/>
                <a:cs typeface="Arial"/>
              </a:rPr>
              <a:t>Zip Wire</a:t>
            </a:r>
          </a:p>
          <a:p>
            <a:pPr algn="ctr"/>
            <a:r>
              <a:rPr lang="en-US" sz="5400" b="1" baseline="30000" dirty="0">
                <a:solidFill>
                  <a:schemeClr val="bg1"/>
                </a:solidFill>
                <a:latin typeface="Arial"/>
                <a:cs typeface="Arial"/>
              </a:rPr>
              <a:t>Stream Scramble</a:t>
            </a:r>
          </a:p>
          <a:p>
            <a:pPr algn="ctr"/>
            <a:r>
              <a:rPr lang="en-US" sz="5400" b="1" baseline="30000" dirty="0">
                <a:solidFill>
                  <a:schemeClr val="bg1"/>
                </a:solidFill>
                <a:latin typeface="Arial"/>
                <a:cs typeface="Arial"/>
              </a:rPr>
              <a:t>Rock Scramble</a:t>
            </a:r>
          </a:p>
          <a:p>
            <a:pPr algn="ctr"/>
            <a:r>
              <a:rPr lang="en-US" sz="5400" b="1" baseline="30000" dirty="0">
                <a:solidFill>
                  <a:schemeClr val="bg1"/>
                </a:solidFill>
                <a:latin typeface="Arial"/>
                <a:cs typeface="Arial"/>
              </a:rPr>
              <a:t>Night Hike</a:t>
            </a:r>
          </a:p>
          <a:p>
            <a:pPr algn="ctr"/>
            <a:r>
              <a:rPr lang="en-US" sz="5400" b="1" baseline="30000" dirty="0">
                <a:solidFill>
                  <a:schemeClr val="bg1"/>
                </a:solidFill>
                <a:latin typeface="Arial"/>
                <a:cs typeface="Arial"/>
              </a:rPr>
              <a:t>Haggis Bandits</a:t>
            </a:r>
          </a:p>
          <a:p>
            <a:pPr algn="ctr"/>
            <a:endParaRPr lang="en-US" sz="5400" b="1" baseline="30000" dirty="0">
              <a:solidFill>
                <a:schemeClr val="bg1"/>
              </a:solidFill>
              <a:latin typeface="Arial"/>
              <a:cs typeface="Arial"/>
            </a:endParaRPr>
          </a:p>
          <a:p>
            <a:pPr algn="ctr"/>
            <a:endParaRPr lang="en-US" sz="5400" b="1"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a:p>
            <a:pPr algn="ctr"/>
            <a:endParaRPr lang="en-US" sz="5400" b="1" u="sng" baseline="30000" dirty="0">
              <a:solidFill>
                <a:schemeClr val="bg1"/>
              </a:solidFill>
              <a:latin typeface="Arial"/>
              <a:cs typeface="Arial"/>
            </a:endParaRPr>
          </a:p>
        </p:txBody>
      </p:sp>
      <p:sp>
        <p:nvSpPr>
          <p:cNvPr id="3" name="Freeform 6">
            <a:extLst>
              <a:ext uri="{FF2B5EF4-FFF2-40B4-BE49-F238E27FC236}">
                <a16:creationId xmlns:a16="http://schemas.microsoft.com/office/drawing/2014/main" id="{958071AF-D6DB-9F34-3A0E-71DEC360A812}"/>
              </a:ext>
            </a:extLst>
          </p:cNvPr>
          <p:cNvSpPr/>
          <p:nvPr/>
        </p:nvSpPr>
        <p:spPr>
          <a:xfrm>
            <a:off x="13728281" y="6434889"/>
            <a:ext cx="4551698" cy="3619500"/>
          </a:xfrm>
          <a:custGeom>
            <a:avLst/>
            <a:gdLst/>
            <a:ahLst/>
            <a:cxnLst/>
            <a:rect l="l" t="t" r="r" b="b"/>
            <a:pathLst>
              <a:path w="5694698" h="4269863">
                <a:moveTo>
                  <a:pt x="0" y="0"/>
                </a:moveTo>
                <a:lnTo>
                  <a:pt x="5694698" y="0"/>
                </a:lnTo>
                <a:lnTo>
                  <a:pt x="5694698" y="4269863"/>
                </a:lnTo>
                <a:lnTo>
                  <a:pt x="0" y="426986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038080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grpSp>
        <p:nvGrpSpPr>
          <p:cNvPr id="2" name="Group 2"/>
          <p:cNvGrpSpPr/>
          <p:nvPr/>
        </p:nvGrpSpPr>
        <p:grpSpPr>
          <a:xfrm>
            <a:off x="1697320" y="3592163"/>
            <a:ext cx="3388048" cy="5666137"/>
            <a:chOff x="0" y="0"/>
            <a:chExt cx="3133810" cy="5240952"/>
          </a:xfrm>
        </p:grpSpPr>
        <p:sp>
          <p:nvSpPr>
            <p:cNvPr id="3" name="Freeform 3"/>
            <p:cNvSpPr/>
            <p:nvPr/>
          </p:nvSpPr>
          <p:spPr>
            <a:xfrm>
              <a:off x="0" y="0"/>
              <a:ext cx="3133810" cy="5240952"/>
            </a:xfrm>
            <a:custGeom>
              <a:avLst/>
              <a:gdLst/>
              <a:ahLst/>
              <a:cxnLst/>
              <a:rect l="l" t="t" r="r" b="b"/>
              <a:pathLst>
                <a:path w="3133810" h="5240952">
                  <a:moveTo>
                    <a:pt x="3009350" y="5240952"/>
                  </a:moveTo>
                  <a:lnTo>
                    <a:pt x="124460" y="5240952"/>
                  </a:lnTo>
                  <a:cubicBezTo>
                    <a:pt x="55880" y="5240952"/>
                    <a:pt x="0" y="5185072"/>
                    <a:pt x="0" y="5116492"/>
                  </a:cubicBezTo>
                  <a:lnTo>
                    <a:pt x="0" y="124460"/>
                  </a:lnTo>
                  <a:cubicBezTo>
                    <a:pt x="0" y="55880"/>
                    <a:pt x="55880" y="0"/>
                    <a:pt x="124460" y="0"/>
                  </a:cubicBezTo>
                  <a:lnTo>
                    <a:pt x="3009350" y="0"/>
                  </a:lnTo>
                  <a:cubicBezTo>
                    <a:pt x="3077930" y="0"/>
                    <a:pt x="3133810" y="55880"/>
                    <a:pt x="3133810" y="124460"/>
                  </a:cubicBezTo>
                  <a:lnTo>
                    <a:pt x="3133810" y="5116492"/>
                  </a:lnTo>
                  <a:cubicBezTo>
                    <a:pt x="3133810" y="5185072"/>
                    <a:pt x="3077930" y="5240952"/>
                    <a:pt x="3009350" y="5240952"/>
                  </a:cubicBezTo>
                  <a:close/>
                </a:path>
              </a:pathLst>
            </a:custGeom>
            <a:solidFill>
              <a:srgbClr val="C6C6C6"/>
            </a:solidFill>
          </p:spPr>
          <p:txBody>
            <a:bodyPr/>
            <a:lstStyle/>
            <a:p>
              <a:endParaRPr lang="en-US"/>
            </a:p>
          </p:txBody>
        </p:sp>
      </p:grpSp>
      <p:grpSp>
        <p:nvGrpSpPr>
          <p:cNvPr id="4" name="Group 4"/>
          <p:cNvGrpSpPr/>
          <p:nvPr/>
        </p:nvGrpSpPr>
        <p:grpSpPr>
          <a:xfrm>
            <a:off x="9367528" y="3592163"/>
            <a:ext cx="3388048" cy="5666137"/>
            <a:chOff x="0" y="0"/>
            <a:chExt cx="3133810" cy="5240952"/>
          </a:xfrm>
        </p:grpSpPr>
        <p:sp>
          <p:nvSpPr>
            <p:cNvPr id="5" name="Freeform 5"/>
            <p:cNvSpPr/>
            <p:nvPr/>
          </p:nvSpPr>
          <p:spPr>
            <a:xfrm>
              <a:off x="0" y="0"/>
              <a:ext cx="3133810" cy="5240952"/>
            </a:xfrm>
            <a:custGeom>
              <a:avLst/>
              <a:gdLst/>
              <a:ahLst/>
              <a:cxnLst/>
              <a:rect l="l" t="t" r="r" b="b"/>
              <a:pathLst>
                <a:path w="3133810" h="5240952">
                  <a:moveTo>
                    <a:pt x="3009350" y="5240952"/>
                  </a:moveTo>
                  <a:lnTo>
                    <a:pt x="124460" y="5240952"/>
                  </a:lnTo>
                  <a:cubicBezTo>
                    <a:pt x="55880" y="5240952"/>
                    <a:pt x="0" y="5185072"/>
                    <a:pt x="0" y="5116492"/>
                  </a:cubicBezTo>
                  <a:lnTo>
                    <a:pt x="0" y="124460"/>
                  </a:lnTo>
                  <a:cubicBezTo>
                    <a:pt x="0" y="55880"/>
                    <a:pt x="55880" y="0"/>
                    <a:pt x="124460" y="0"/>
                  </a:cubicBezTo>
                  <a:lnTo>
                    <a:pt x="3009350" y="0"/>
                  </a:lnTo>
                  <a:cubicBezTo>
                    <a:pt x="3077930" y="0"/>
                    <a:pt x="3133810" y="55880"/>
                    <a:pt x="3133810" y="124460"/>
                  </a:cubicBezTo>
                  <a:lnTo>
                    <a:pt x="3133810" y="5116492"/>
                  </a:lnTo>
                  <a:cubicBezTo>
                    <a:pt x="3133810" y="5185072"/>
                    <a:pt x="3077930" y="5240952"/>
                    <a:pt x="3009350" y="5240952"/>
                  </a:cubicBezTo>
                  <a:close/>
                </a:path>
              </a:pathLst>
            </a:custGeom>
            <a:solidFill>
              <a:srgbClr val="C6C6C6"/>
            </a:solidFill>
          </p:spPr>
          <p:txBody>
            <a:bodyPr/>
            <a:lstStyle/>
            <a:p>
              <a:endParaRPr lang="en-US"/>
            </a:p>
          </p:txBody>
        </p:sp>
      </p:grpSp>
      <p:grpSp>
        <p:nvGrpSpPr>
          <p:cNvPr id="6" name="Group 6"/>
          <p:cNvGrpSpPr/>
          <p:nvPr/>
        </p:nvGrpSpPr>
        <p:grpSpPr>
          <a:xfrm>
            <a:off x="13202632" y="3592163"/>
            <a:ext cx="3388048" cy="5666137"/>
            <a:chOff x="0" y="0"/>
            <a:chExt cx="3133810" cy="5240952"/>
          </a:xfrm>
        </p:grpSpPr>
        <p:sp>
          <p:nvSpPr>
            <p:cNvPr id="7" name="Freeform 7"/>
            <p:cNvSpPr/>
            <p:nvPr/>
          </p:nvSpPr>
          <p:spPr>
            <a:xfrm>
              <a:off x="0" y="0"/>
              <a:ext cx="3133810" cy="5240952"/>
            </a:xfrm>
            <a:custGeom>
              <a:avLst/>
              <a:gdLst/>
              <a:ahLst/>
              <a:cxnLst/>
              <a:rect l="l" t="t" r="r" b="b"/>
              <a:pathLst>
                <a:path w="3133810" h="5240952">
                  <a:moveTo>
                    <a:pt x="3009350" y="5240952"/>
                  </a:moveTo>
                  <a:lnTo>
                    <a:pt x="124460" y="5240952"/>
                  </a:lnTo>
                  <a:cubicBezTo>
                    <a:pt x="55880" y="5240952"/>
                    <a:pt x="0" y="5185072"/>
                    <a:pt x="0" y="5116492"/>
                  </a:cubicBezTo>
                  <a:lnTo>
                    <a:pt x="0" y="124460"/>
                  </a:lnTo>
                  <a:cubicBezTo>
                    <a:pt x="0" y="55880"/>
                    <a:pt x="55880" y="0"/>
                    <a:pt x="124460" y="0"/>
                  </a:cubicBezTo>
                  <a:lnTo>
                    <a:pt x="3009350" y="0"/>
                  </a:lnTo>
                  <a:cubicBezTo>
                    <a:pt x="3077930" y="0"/>
                    <a:pt x="3133810" y="55880"/>
                    <a:pt x="3133810" y="124460"/>
                  </a:cubicBezTo>
                  <a:lnTo>
                    <a:pt x="3133810" y="5116492"/>
                  </a:lnTo>
                  <a:cubicBezTo>
                    <a:pt x="3133810" y="5185072"/>
                    <a:pt x="3077930" y="5240952"/>
                    <a:pt x="3009350" y="5240952"/>
                  </a:cubicBezTo>
                  <a:close/>
                </a:path>
              </a:pathLst>
            </a:custGeom>
            <a:solidFill>
              <a:srgbClr val="C6C6C6"/>
            </a:solidFill>
          </p:spPr>
          <p:txBody>
            <a:bodyPr/>
            <a:lstStyle/>
            <a:p>
              <a:endParaRPr lang="en-US"/>
            </a:p>
          </p:txBody>
        </p:sp>
      </p:grpSp>
      <p:grpSp>
        <p:nvGrpSpPr>
          <p:cNvPr id="8" name="Group 8"/>
          <p:cNvGrpSpPr/>
          <p:nvPr/>
        </p:nvGrpSpPr>
        <p:grpSpPr>
          <a:xfrm>
            <a:off x="5532424" y="3592163"/>
            <a:ext cx="3388048" cy="5666137"/>
            <a:chOff x="0" y="0"/>
            <a:chExt cx="3133810" cy="5240952"/>
          </a:xfrm>
        </p:grpSpPr>
        <p:sp>
          <p:nvSpPr>
            <p:cNvPr id="9" name="Freeform 9"/>
            <p:cNvSpPr/>
            <p:nvPr/>
          </p:nvSpPr>
          <p:spPr>
            <a:xfrm>
              <a:off x="0" y="0"/>
              <a:ext cx="3133810" cy="5240952"/>
            </a:xfrm>
            <a:custGeom>
              <a:avLst/>
              <a:gdLst/>
              <a:ahLst/>
              <a:cxnLst/>
              <a:rect l="l" t="t" r="r" b="b"/>
              <a:pathLst>
                <a:path w="3133810" h="5240952">
                  <a:moveTo>
                    <a:pt x="3009350" y="5240952"/>
                  </a:moveTo>
                  <a:lnTo>
                    <a:pt x="124460" y="5240952"/>
                  </a:lnTo>
                  <a:cubicBezTo>
                    <a:pt x="55880" y="5240952"/>
                    <a:pt x="0" y="5185072"/>
                    <a:pt x="0" y="5116492"/>
                  </a:cubicBezTo>
                  <a:lnTo>
                    <a:pt x="0" y="124460"/>
                  </a:lnTo>
                  <a:cubicBezTo>
                    <a:pt x="0" y="55880"/>
                    <a:pt x="55880" y="0"/>
                    <a:pt x="124460" y="0"/>
                  </a:cubicBezTo>
                  <a:lnTo>
                    <a:pt x="3009350" y="0"/>
                  </a:lnTo>
                  <a:cubicBezTo>
                    <a:pt x="3077930" y="0"/>
                    <a:pt x="3133810" y="55880"/>
                    <a:pt x="3133810" y="124460"/>
                  </a:cubicBezTo>
                  <a:lnTo>
                    <a:pt x="3133810" y="5116492"/>
                  </a:lnTo>
                  <a:cubicBezTo>
                    <a:pt x="3133810" y="5185072"/>
                    <a:pt x="3077930" y="5240952"/>
                    <a:pt x="3009350" y="5240952"/>
                  </a:cubicBezTo>
                  <a:close/>
                </a:path>
              </a:pathLst>
            </a:custGeom>
            <a:solidFill>
              <a:srgbClr val="C6C6C6"/>
            </a:solidFill>
          </p:spPr>
          <p:txBody>
            <a:bodyPr/>
            <a:lstStyle/>
            <a:p>
              <a:endParaRPr lang="en-US"/>
            </a:p>
          </p:txBody>
        </p:sp>
      </p:grpSp>
      <p:sp>
        <p:nvSpPr>
          <p:cNvPr id="10" name="Freeform 10"/>
          <p:cNvSpPr/>
          <p:nvPr/>
        </p:nvSpPr>
        <p:spPr>
          <a:xfrm>
            <a:off x="0" y="0"/>
            <a:ext cx="1427688" cy="10287000"/>
          </a:xfrm>
          <a:custGeom>
            <a:avLst/>
            <a:gdLst/>
            <a:ahLst/>
            <a:cxnLst/>
            <a:rect l="l" t="t" r="r" b="b"/>
            <a:pathLst>
              <a:path w="1427688" h="10287000">
                <a:moveTo>
                  <a:pt x="0" y="0"/>
                </a:moveTo>
                <a:lnTo>
                  <a:pt x="1427688" y="0"/>
                </a:lnTo>
                <a:lnTo>
                  <a:pt x="1427688" y="10287000"/>
                </a:lnTo>
                <a:lnTo>
                  <a:pt x="0" y="102870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9542153" y="6369239"/>
            <a:ext cx="3038798" cy="2707293"/>
          </a:xfrm>
          <a:custGeom>
            <a:avLst/>
            <a:gdLst/>
            <a:ahLst/>
            <a:cxnLst/>
            <a:rect l="l" t="t" r="r" b="b"/>
            <a:pathLst>
              <a:path w="3038798" h="2707293">
                <a:moveTo>
                  <a:pt x="0" y="0"/>
                </a:moveTo>
                <a:lnTo>
                  <a:pt x="3038798" y="0"/>
                </a:lnTo>
                <a:lnTo>
                  <a:pt x="3038798" y="2707292"/>
                </a:lnTo>
                <a:lnTo>
                  <a:pt x="0" y="2707292"/>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5635017" y="6369239"/>
            <a:ext cx="3157330" cy="2537345"/>
          </a:xfrm>
          <a:custGeom>
            <a:avLst/>
            <a:gdLst/>
            <a:ahLst/>
            <a:cxnLst/>
            <a:rect l="l" t="t" r="r" b="b"/>
            <a:pathLst>
              <a:path w="3157330" h="2537345">
                <a:moveTo>
                  <a:pt x="0" y="0"/>
                </a:moveTo>
                <a:lnTo>
                  <a:pt x="3157330" y="0"/>
                </a:lnTo>
                <a:lnTo>
                  <a:pt x="3157330" y="2537345"/>
                </a:lnTo>
                <a:lnTo>
                  <a:pt x="0" y="2537345"/>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13508051" y="6369239"/>
            <a:ext cx="2268364" cy="1267448"/>
          </a:xfrm>
          <a:custGeom>
            <a:avLst/>
            <a:gdLst/>
            <a:ahLst/>
            <a:cxnLst/>
            <a:rect l="l" t="t" r="r" b="b"/>
            <a:pathLst>
              <a:path w="2268364" h="1267448">
                <a:moveTo>
                  <a:pt x="0" y="0"/>
                </a:moveTo>
                <a:lnTo>
                  <a:pt x="2268364" y="0"/>
                </a:lnTo>
                <a:lnTo>
                  <a:pt x="2268364" y="1267448"/>
                </a:lnTo>
                <a:lnTo>
                  <a:pt x="0" y="126744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14285594" y="7200767"/>
            <a:ext cx="2305086" cy="1875764"/>
          </a:xfrm>
          <a:custGeom>
            <a:avLst/>
            <a:gdLst/>
            <a:ahLst/>
            <a:cxnLst/>
            <a:rect l="l" t="t" r="r" b="b"/>
            <a:pathLst>
              <a:path w="2305086" h="1875764">
                <a:moveTo>
                  <a:pt x="0" y="0"/>
                </a:moveTo>
                <a:lnTo>
                  <a:pt x="2305086" y="0"/>
                </a:lnTo>
                <a:lnTo>
                  <a:pt x="2305086" y="1875764"/>
                </a:lnTo>
                <a:lnTo>
                  <a:pt x="0" y="1875764"/>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3358494" y="6608170"/>
            <a:ext cx="2952887" cy="2229430"/>
          </a:xfrm>
          <a:custGeom>
            <a:avLst/>
            <a:gdLst/>
            <a:ahLst/>
            <a:cxnLst/>
            <a:rect l="l" t="t" r="r" b="b"/>
            <a:pathLst>
              <a:path w="2952887" h="2229430">
                <a:moveTo>
                  <a:pt x="0" y="0"/>
                </a:moveTo>
                <a:lnTo>
                  <a:pt x="2952887" y="0"/>
                </a:lnTo>
                <a:lnTo>
                  <a:pt x="2952887" y="2229430"/>
                </a:lnTo>
                <a:lnTo>
                  <a:pt x="0" y="2229430"/>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TextBox 16"/>
          <p:cNvSpPr txBox="1"/>
          <p:nvPr/>
        </p:nvSpPr>
        <p:spPr>
          <a:xfrm>
            <a:off x="3712371" y="965375"/>
            <a:ext cx="10863257" cy="1238250"/>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FFFFFF"/>
                </a:solidFill>
                <a:latin typeface="Asap Condensed Bold"/>
              </a:rPr>
              <a:t>Top tips from White Hall</a:t>
            </a:r>
          </a:p>
        </p:txBody>
      </p:sp>
      <p:sp>
        <p:nvSpPr>
          <p:cNvPr id="17" name="TextBox 17"/>
          <p:cNvSpPr txBox="1"/>
          <p:nvPr/>
        </p:nvSpPr>
        <p:spPr>
          <a:xfrm rot="-1915564">
            <a:off x="1233797" y="6277774"/>
            <a:ext cx="3705983" cy="1967369"/>
          </a:xfrm>
          <a:prstGeom prst="rect">
            <a:avLst/>
          </a:prstGeom>
        </p:spPr>
        <p:txBody>
          <a:bodyPr lIns="0" tIns="0" rIns="0" bIns="0" rtlCol="0" anchor="t">
            <a:spAutoFit/>
          </a:bodyPr>
          <a:lstStyle/>
          <a:p>
            <a:pPr marL="0" lvl="0" indent="0" algn="ctr">
              <a:lnSpc>
                <a:spcPts val="7801"/>
              </a:lnSpc>
              <a:spcBef>
                <a:spcPct val="0"/>
              </a:spcBef>
            </a:pPr>
            <a:r>
              <a:rPr lang="en-US" sz="6001" dirty="0">
                <a:solidFill>
                  <a:srgbClr val="FF3131"/>
                </a:solidFill>
                <a:latin typeface="Bukhari Script"/>
              </a:rPr>
              <a:t>Joe Bloggs</a:t>
            </a:r>
          </a:p>
        </p:txBody>
      </p:sp>
      <p:sp>
        <p:nvSpPr>
          <p:cNvPr id="18" name="TextBox 18"/>
          <p:cNvSpPr txBox="1"/>
          <p:nvPr/>
        </p:nvSpPr>
        <p:spPr>
          <a:xfrm>
            <a:off x="2021039" y="4101077"/>
            <a:ext cx="2715079" cy="1402461"/>
          </a:xfrm>
          <a:prstGeom prst="rect">
            <a:avLst/>
          </a:prstGeom>
        </p:spPr>
        <p:txBody>
          <a:bodyPr lIns="0" tIns="0" rIns="0" bIns="0" rtlCol="0" anchor="t">
            <a:spAutoFit/>
          </a:bodyPr>
          <a:lstStyle/>
          <a:p>
            <a:pPr marL="0" lvl="1" indent="0" algn="ctr">
              <a:lnSpc>
                <a:spcPts val="5652"/>
              </a:lnSpc>
              <a:spcBef>
                <a:spcPct val="0"/>
              </a:spcBef>
            </a:pPr>
            <a:r>
              <a:rPr lang="en-US" sz="3600" dirty="0">
                <a:solidFill>
                  <a:srgbClr val="051D40"/>
                </a:solidFill>
                <a:latin typeface="Asap Condensed Bold"/>
              </a:rPr>
              <a:t>Name everything</a:t>
            </a:r>
          </a:p>
        </p:txBody>
      </p:sp>
      <p:sp>
        <p:nvSpPr>
          <p:cNvPr id="19" name="TextBox 19"/>
          <p:cNvSpPr txBox="1"/>
          <p:nvPr/>
        </p:nvSpPr>
        <p:spPr>
          <a:xfrm>
            <a:off x="9691247" y="4101077"/>
            <a:ext cx="2715079" cy="2116836"/>
          </a:xfrm>
          <a:prstGeom prst="rect">
            <a:avLst/>
          </a:prstGeom>
        </p:spPr>
        <p:txBody>
          <a:bodyPr lIns="0" tIns="0" rIns="0" bIns="0" rtlCol="0" anchor="t">
            <a:spAutoFit/>
          </a:bodyPr>
          <a:lstStyle/>
          <a:p>
            <a:pPr marL="0" lvl="1" indent="0" algn="ctr">
              <a:lnSpc>
                <a:spcPts val="5652"/>
              </a:lnSpc>
              <a:spcBef>
                <a:spcPct val="0"/>
              </a:spcBef>
            </a:pPr>
            <a:r>
              <a:rPr lang="en-US" sz="3600" dirty="0">
                <a:solidFill>
                  <a:srgbClr val="051D40"/>
                </a:solidFill>
                <a:latin typeface="Asap Condensed Bold"/>
              </a:rPr>
              <a:t>Learn how  to  tie your shoelaces</a:t>
            </a:r>
          </a:p>
        </p:txBody>
      </p:sp>
      <p:sp>
        <p:nvSpPr>
          <p:cNvPr id="20" name="TextBox 20"/>
          <p:cNvSpPr txBox="1"/>
          <p:nvPr/>
        </p:nvSpPr>
        <p:spPr>
          <a:xfrm>
            <a:off x="5856143" y="4101077"/>
            <a:ext cx="2715079" cy="1402461"/>
          </a:xfrm>
          <a:prstGeom prst="rect">
            <a:avLst/>
          </a:prstGeom>
        </p:spPr>
        <p:txBody>
          <a:bodyPr lIns="0" tIns="0" rIns="0" bIns="0" rtlCol="0" anchor="t">
            <a:spAutoFit/>
          </a:bodyPr>
          <a:lstStyle/>
          <a:p>
            <a:pPr marL="0" lvl="1" indent="0" algn="ctr">
              <a:lnSpc>
                <a:spcPts val="5652"/>
              </a:lnSpc>
              <a:spcBef>
                <a:spcPct val="0"/>
              </a:spcBef>
            </a:pPr>
            <a:r>
              <a:rPr lang="en-US" sz="3600" dirty="0">
                <a:solidFill>
                  <a:srgbClr val="051D40"/>
                </a:solidFill>
                <a:latin typeface="Asap Condensed Bold"/>
              </a:rPr>
              <a:t>Learn to make your bed</a:t>
            </a:r>
          </a:p>
        </p:txBody>
      </p:sp>
      <p:sp>
        <p:nvSpPr>
          <p:cNvPr id="21" name="TextBox 21"/>
          <p:cNvSpPr txBox="1"/>
          <p:nvPr/>
        </p:nvSpPr>
        <p:spPr>
          <a:xfrm>
            <a:off x="13555676" y="4013644"/>
            <a:ext cx="2715079" cy="2116836"/>
          </a:xfrm>
          <a:prstGeom prst="rect">
            <a:avLst/>
          </a:prstGeom>
        </p:spPr>
        <p:txBody>
          <a:bodyPr lIns="0" tIns="0" rIns="0" bIns="0" rtlCol="0" anchor="t">
            <a:spAutoFit/>
          </a:bodyPr>
          <a:lstStyle/>
          <a:p>
            <a:pPr marL="0" lvl="1" indent="0" algn="ctr">
              <a:lnSpc>
                <a:spcPts val="5652"/>
              </a:lnSpc>
              <a:spcBef>
                <a:spcPct val="0"/>
              </a:spcBef>
            </a:pPr>
            <a:r>
              <a:rPr lang="en-US" sz="3600" dirty="0">
                <a:solidFill>
                  <a:srgbClr val="051D40"/>
                </a:solidFill>
                <a:latin typeface="Asap Condensed Bold"/>
              </a:rPr>
              <a:t>Don’t bring anything valuable</a:t>
            </a:r>
          </a:p>
        </p:txBody>
      </p:sp>
      <p:sp>
        <p:nvSpPr>
          <p:cNvPr id="22" name="Explosion: 8 Points 21">
            <a:extLst>
              <a:ext uri="{FF2B5EF4-FFF2-40B4-BE49-F238E27FC236}">
                <a16:creationId xmlns:a16="http://schemas.microsoft.com/office/drawing/2014/main" id="{46A20804-FF6E-55DA-65D4-75CE0A02BB56}"/>
              </a:ext>
            </a:extLst>
          </p:cNvPr>
          <p:cNvSpPr/>
          <p:nvPr/>
        </p:nvSpPr>
        <p:spPr>
          <a:xfrm>
            <a:off x="2021039" y="528365"/>
            <a:ext cx="2169961" cy="2361961"/>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Explosion: 8 Points 22">
            <a:extLst>
              <a:ext uri="{FF2B5EF4-FFF2-40B4-BE49-F238E27FC236}">
                <a16:creationId xmlns:a16="http://schemas.microsoft.com/office/drawing/2014/main" id="{D2FC2D2B-442A-2EA2-8FE9-9E4562286823}"/>
              </a:ext>
            </a:extLst>
          </p:cNvPr>
          <p:cNvSpPr/>
          <p:nvPr/>
        </p:nvSpPr>
        <p:spPr>
          <a:xfrm>
            <a:off x="14096999" y="403519"/>
            <a:ext cx="2169961" cy="2361961"/>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a:extLst>
            <a:ext uri="{FF2B5EF4-FFF2-40B4-BE49-F238E27FC236}">
              <a16:creationId xmlns:a16="http://schemas.microsoft.com/office/drawing/2014/main" id="{FEB254CF-65DE-9395-5A7B-6AEE9D4F4D73}"/>
            </a:ext>
          </a:extLst>
        </p:cNvPr>
        <p:cNvGrpSpPr/>
        <p:nvPr/>
      </p:nvGrpSpPr>
      <p:grpSpPr>
        <a:xfrm>
          <a:off x="0" y="0"/>
          <a:ext cx="0" cy="0"/>
          <a:chOff x="0" y="0"/>
          <a:chExt cx="0" cy="0"/>
        </a:xfrm>
      </p:grpSpPr>
      <p:sp>
        <p:nvSpPr>
          <p:cNvPr id="25" name="TextBox 24">
            <a:extLst>
              <a:ext uri="{FF2B5EF4-FFF2-40B4-BE49-F238E27FC236}">
                <a16:creationId xmlns:a16="http://schemas.microsoft.com/office/drawing/2014/main" id="{38A89442-938F-0123-8ECC-384D397F6F5A}"/>
              </a:ext>
            </a:extLst>
          </p:cNvPr>
          <p:cNvSpPr txBox="1"/>
          <p:nvPr/>
        </p:nvSpPr>
        <p:spPr>
          <a:xfrm>
            <a:off x="914400" y="800100"/>
            <a:ext cx="12801600" cy="8956298"/>
          </a:xfrm>
          <a:prstGeom prst="rect">
            <a:avLst/>
          </a:prstGeom>
          <a:noFill/>
        </p:spPr>
        <p:txBody>
          <a:bodyPr wrap="square">
            <a:spAutoFit/>
          </a:bodyPr>
          <a:lstStyle/>
          <a:p>
            <a:pPr>
              <a:defRPr/>
            </a:pPr>
            <a:r>
              <a:rPr lang="en-GB" sz="4800" b="1" u="sng" dirty="0">
                <a:solidFill>
                  <a:schemeClr val="tx2">
                    <a:lumMod val="50000"/>
                  </a:schemeClr>
                </a:solidFill>
                <a:latin typeface="+mj-lt"/>
                <a:ea typeface="ＭＳ Ｐゴシック" charset="-128"/>
              </a:rPr>
              <a:t>Important Information </a:t>
            </a:r>
          </a:p>
          <a:p>
            <a:pPr>
              <a:defRPr/>
            </a:pPr>
            <a:endParaRPr lang="en-GB" sz="4800" dirty="0">
              <a:solidFill>
                <a:schemeClr val="tx2">
                  <a:lumMod val="50000"/>
                </a:schemeClr>
              </a:solidFill>
              <a:latin typeface="+mj-lt"/>
              <a:ea typeface="ＭＳ Ｐゴシック" charset="-128"/>
            </a:endParaRPr>
          </a:p>
          <a:p>
            <a:pPr marL="285750" indent="-285750">
              <a:buFont typeface="Wingdings" panose="05000000000000000000" pitchFamily="2" charset="2"/>
              <a:buChar char="v"/>
              <a:defRPr/>
            </a:pPr>
            <a:r>
              <a:rPr lang="en-GB" sz="4800" dirty="0">
                <a:solidFill>
                  <a:srgbClr val="FF0000"/>
                </a:solidFill>
                <a:latin typeface="+mj-lt"/>
                <a:ea typeface="ＭＳ Ｐゴシック" charset="-128"/>
              </a:rPr>
              <a:t>Final payment due before trip.</a:t>
            </a:r>
          </a:p>
          <a:p>
            <a:pPr marL="285750" indent="-285750">
              <a:buFont typeface="Wingdings" panose="05000000000000000000" pitchFamily="2" charset="2"/>
              <a:buChar char="v"/>
              <a:defRPr/>
            </a:pPr>
            <a:endParaRPr lang="en-GB" sz="4800" dirty="0">
              <a:solidFill>
                <a:schemeClr val="tx2">
                  <a:lumMod val="50000"/>
                </a:schemeClr>
              </a:solidFill>
              <a:latin typeface="+mj-lt"/>
              <a:ea typeface="ＭＳ Ｐゴシック" charset="-128"/>
            </a:endParaRPr>
          </a:p>
          <a:p>
            <a:pPr marL="285750" indent="-285750">
              <a:buFont typeface="Wingdings" panose="05000000000000000000" pitchFamily="2" charset="2"/>
              <a:buChar char="v"/>
              <a:defRPr/>
            </a:pPr>
            <a:r>
              <a:rPr lang="en-GB" sz="4800" dirty="0">
                <a:solidFill>
                  <a:schemeClr val="tx2">
                    <a:lumMod val="50000"/>
                  </a:schemeClr>
                </a:solidFill>
                <a:latin typeface="+mj-lt"/>
                <a:ea typeface="ＭＳ Ｐゴシック" charset="-128"/>
              </a:rPr>
              <a:t>Please complete medical form detailing any allergies, dietary requirements and medication which can be administered if necessary.</a:t>
            </a:r>
          </a:p>
          <a:p>
            <a:pPr>
              <a:defRPr/>
            </a:pPr>
            <a:endParaRPr lang="en-GB" sz="4800" dirty="0">
              <a:solidFill>
                <a:schemeClr val="tx2">
                  <a:lumMod val="50000"/>
                </a:schemeClr>
              </a:solidFill>
              <a:latin typeface="+mj-lt"/>
              <a:ea typeface="ＭＳ Ｐゴシック" charset="-128"/>
            </a:endParaRPr>
          </a:p>
          <a:p>
            <a:pPr marL="285750" indent="-285750">
              <a:buFont typeface="Wingdings" panose="05000000000000000000" pitchFamily="2" charset="2"/>
              <a:buChar char="v"/>
              <a:defRPr/>
            </a:pPr>
            <a:r>
              <a:rPr lang="en-GB" sz="4800" dirty="0">
                <a:solidFill>
                  <a:schemeClr val="tx2">
                    <a:lumMod val="50000"/>
                  </a:schemeClr>
                </a:solidFill>
                <a:latin typeface="+mj-lt"/>
                <a:ea typeface="ＭＳ Ｐゴシック" charset="-128"/>
              </a:rPr>
              <a:t>Updates will be provided each day either by text, school website/Instagram or notice at school entrance.</a:t>
            </a:r>
          </a:p>
          <a:p>
            <a:pPr>
              <a:defRPr/>
            </a:pPr>
            <a:endParaRPr lang="en-GB" sz="4800" dirty="0">
              <a:solidFill>
                <a:schemeClr val="tx2">
                  <a:lumMod val="50000"/>
                </a:schemeClr>
              </a:solidFill>
              <a:latin typeface="+mj-lt"/>
              <a:ea typeface="ＭＳ Ｐゴシック" charset="-128"/>
            </a:endParaRPr>
          </a:p>
        </p:txBody>
      </p:sp>
    </p:spTree>
    <p:extLst>
      <p:ext uri="{BB962C8B-B14F-4D97-AF65-F5344CB8AC3E}">
        <p14:creationId xmlns:p14="http://schemas.microsoft.com/office/powerpoint/2010/main" val="1239815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sp>
        <p:nvSpPr>
          <p:cNvPr id="2" name="Freeform 2"/>
          <p:cNvSpPr/>
          <p:nvPr/>
        </p:nvSpPr>
        <p:spPr>
          <a:xfrm>
            <a:off x="542436" y="333752"/>
            <a:ext cx="1358290" cy="9567829"/>
          </a:xfrm>
          <a:custGeom>
            <a:avLst/>
            <a:gdLst/>
            <a:ahLst/>
            <a:cxnLst/>
            <a:rect l="l" t="t" r="r" b="b"/>
            <a:pathLst>
              <a:path w="1358290" h="9567829">
                <a:moveTo>
                  <a:pt x="0" y="0"/>
                </a:moveTo>
                <a:lnTo>
                  <a:pt x="1358290" y="0"/>
                </a:lnTo>
                <a:lnTo>
                  <a:pt x="1358290" y="9567829"/>
                </a:lnTo>
                <a:lnTo>
                  <a:pt x="0" y="956782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524000" y="214751"/>
            <a:ext cx="15994627" cy="9805830"/>
          </a:xfrm>
          <a:custGeom>
            <a:avLst/>
            <a:gdLst/>
            <a:ahLst/>
            <a:cxnLst/>
            <a:rect l="l" t="t" r="r" b="b"/>
            <a:pathLst>
              <a:path w="15994627" h="9805830">
                <a:moveTo>
                  <a:pt x="0" y="0"/>
                </a:moveTo>
                <a:lnTo>
                  <a:pt x="15994627" y="0"/>
                </a:lnTo>
                <a:lnTo>
                  <a:pt x="15994627" y="9805831"/>
                </a:lnTo>
                <a:lnTo>
                  <a:pt x="0" y="9805831"/>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TextBox 4"/>
          <p:cNvSpPr txBox="1"/>
          <p:nvPr/>
        </p:nvSpPr>
        <p:spPr>
          <a:xfrm>
            <a:off x="3124200" y="7242129"/>
            <a:ext cx="11180266" cy="2800510"/>
          </a:xfrm>
          <a:prstGeom prst="rect">
            <a:avLst/>
          </a:prstGeom>
        </p:spPr>
        <p:txBody>
          <a:bodyPr lIns="0" tIns="0" rIns="0" bIns="0" rtlCol="0" anchor="t">
            <a:spAutoFit/>
          </a:bodyPr>
          <a:lstStyle/>
          <a:p>
            <a:pPr algn="ctr">
              <a:spcBef>
                <a:spcPct val="0"/>
              </a:spcBef>
            </a:pPr>
            <a:r>
              <a:rPr lang="en-US" sz="9099" dirty="0">
                <a:solidFill>
                  <a:srgbClr val="051D40"/>
                </a:solidFill>
                <a:latin typeface="Asap Condensed Bold"/>
              </a:rPr>
              <a:t>We can‘t wait !</a:t>
            </a:r>
          </a:p>
          <a:p>
            <a:pPr algn="ctr">
              <a:spcBef>
                <a:spcPct val="0"/>
              </a:spcBef>
            </a:pPr>
            <a:r>
              <a:rPr lang="en-US" sz="9099" dirty="0">
                <a:solidFill>
                  <a:srgbClr val="051D40"/>
                </a:solidFill>
                <a:latin typeface="Asap Condensed Bold"/>
              </a:rPr>
              <a:t>Any 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a:extLst>
            <a:ext uri="{FF2B5EF4-FFF2-40B4-BE49-F238E27FC236}">
              <a16:creationId xmlns:a16="http://schemas.microsoft.com/office/drawing/2014/main" id="{3AF6D7C4-00FD-8243-C6B9-6EC9AC6E79A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36C78B-583A-EF00-BC89-6656A3CE6EE6}"/>
              </a:ext>
            </a:extLst>
          </p:cNvPr>
          <p:cNvSpPr/>
          <p:nvPr/>
        </p:nvSpPr>
        <p:spPr>
          <a:xfrm rot="-6834213">
            <a:off x="1378299" y="1212525"/>
            <a:ext cx="8566468" cy="10540396"/>
          </a:xfrm>
          <a:custGeom>
            <a:avLst/>
            <a:gdLst/>
            <a:ahLst/>
            <a:cxnLst/>
            <a:rect l="l" t="t" r="r" b="b"/>
            <a:pathLst>
              <a:path w="8566468" h="10540396">
                <a:moveTo>
                  <a:pt x="0" y="0"/>
                </a:moveTo>
                <a:lnTo>
                  <a:pt x="8566467" y="0"/>
                </a:lnTo>
                <a:lnTo>
                  <a:pt x="8566467" y="10540396"/>
                </a:lnTo>
                <a:lnTo>
                  <a:pt x="0" y="105403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DCF09E96-8C31-5B5A-429F-7BD03368DBCC}"/>
              </a:ext>
            </a:extLst>
          </p:cNvPr>
          <p:cNvSpPr txBox="1"/>
          <p:nvPr/>
        </p:nvSpPr>
        <p:spPr>
          <a:xfrm>
            <a:off x="8229600" y="-48283"/>
            <a:ext cx="9670316" cy="9886104"/>
          </a:xfrm>
          <a:prstGeom prst="rect">
            <a:avLst/>
          </a:prstGeom>
        </p:spPr>
        <p:txBody>
          <a:bodyPr lIns="0" tIns="0" rIns="0" bIns="0" rtlCol="0" anchor="t">
            <a:spAutoFit/>
          </a:bodyPr>
          <a:lstStyle/>
          <a:p>
            <a:pPr marL="285750" indent="-285750">
              <a:lnSpc>
                <a:spcPct val="150000"/>
              </a:lnSpc>
              <a:buFont typeface="Arial" panose="020B0604020202020204" pitchFamily="34" charset="0"/>
              <a:buChar char="•"/>
            </a:pPr>
            <a:r>
              <a:rPr lang="en-US" sz="3600" b="1" dirty="0"/>
              <a:t>All </a:t>
            </a:r>
            <a:r>
              <a:rPr lang="en-US" sz="3600" b="1" dirty="0" err="1"/>
              <a:t>centres</a:t>
            </a:r>
            <a:r>
              <a:rPr lang="en-US" sz="3600" b="1" dirty="0"/>
              <a:t> are Health and Safety compliant.</a:t>
            </a:r>
          </a:p>
          <a:p>
            <a:pPr marL="285750" indent="-285750">
              <a:lnSpc>
                <a:spcPct val="150000"/>
              </a:lnSpc>
              <a:buFont typeface="Arial" panose="020B0604020202020204" pitchFamily="34" charset="0"/>
              <a:buChar char="•"/>
            </a:pPr>
            <a:r>
              <a:rPr lang="en-US" sz="3600" b="1" dirty="0"/>
              <a:t>Safety Management Systems has been externally inspected and verified.</a:t>
            </a:r>
          </a:p>
          <a:p>
            <a:pPr marL="285750" indent="-285750">
              <a:lnSpc>
                <a:spcPct val="150000"/>
              </a:lnSpc>
              <a:buFont typeface="Arial" panose="020B0604020202020204" pitchFamily="34" charset="0"/>
              <a:buChar char="•"/>
            </a:pPr>
            <a:r>
              <a:rPr lang="en-US" sz="3600" b="1" dirty="0"/>
              <a:t>First-Aid Kits are taken on all activity sessions. </a:t>
            </a:r>
          </a:p>
          <a:p>
            <a:pPr marL="285750" indent="-285750">
              <a:lnSpc>
                <a:spcPct val="150000"/>
              </a:lnSpc>
              <a:buFont typeface="Arial" panose="020B0604020202020204" pitchFamily="34" charset="0"/>
              <a:buChar char="•"/>
            </a:pPr>
            <a:r>
              <a:rPr lang="en-US" sz="3600" b="1" dirty="0"/>
              <a:t>Centre Activity Managers hold the Emergency First Aid at Work  Accreditation.</a:t>
            </a:r>
          </a:p>
          <a:p>
            <a:pPr marL="285750" indent="-285750">
              <a:lnSpc>
                <a:spcPct val="150000"/>
              </a:lnSpc>
              <a:buFont typeface="Arial" panose="020B0604020202020204" pitchFamily="34" charset="0"/>
              <a:buChar char="•"/>
            </a:pPr>
            <a:r>
              <a:rPr lang="en-US" sz="3600" b="1" dirty="0"/>
              <a:t>Daily safety and equipment checks are carried out</a:t>
            </a:r>
          </a:p>
          <a:p>
            <a:pPr marL="285750" indent="-285750">
              <a:lnSpc>
                <a:spcPct val="150000"/>
              </a:lnSpc>
              <a:buFont typeface="Arial" panose="020B0604020202020204" pitchFamily="34" charset="0"/>
              <a:buChar char="•"/>
            </a:pPr>
            <a:r>
              <a:rPr lang="en-US" sz="3600" b="1" dirty="0"/>
              <a:t>Thorough Risk Assessments have been conducted.</a:t>
            </a:r>
          </a:p>
          <a:p>
            <a:pPr marL="285750" indent="-285750">
              <a:lnSpc>
                <a:spcPct val="150000"/>
              </a:lnSpc>
              <a:buFont typeface="Arial" panose="020B0604020202020204" pitchFamily="34" charset="0"/>
              <a:buChar char="•"/>
            </a:pPr>
            <a:r>
              <a:rPr lang="en-US" sz="3600" b="1" dirty="0"/>
              <a:t>All staff are DBS checked.</a:t>
            </a:r>
          </a:p>
          <a:p>
            <a:pPr marL="285750" indent="-285750">
              <a:lnSpc>
                <a:spcPct val="150000"/>
              </a:lnSpc>
              <a:buFont typeface="Arial" panose="020B0604020202020204" pitchFamily="34" charset="0"/>
              <a:buChar char="•"/>
            </a:pPr>
            <a:r>
              <a:rPr lang="en-US" sz="3600" b="1" dirty="0"/>
              <a:t>Buxton Hospital is 8mins away.</a:t>
            </a:r>
          </a:p>
        </p:txBody>
      </p:sp>
      <p:pic>
        <p:nvPicPr>
          <p:cNvPr id="1026" name="Picture 2" descr="First Aid Sign, Vinyl (15cmx15cm) | First Aid Online">
            <a:extLst>
              <a:ext uri="{FF2B5EF4-FFF2-40B4-BE49-F238E27FC236}">
                <a16:creationId xmlns:a16="http://schemas.microsoft.com/office/drawing/2014/main" id="{253693CD-F430-7DA9-343B-9D8D39F10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028700"/>
            <a:ext cx="6683802" cy="668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53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396C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9271349">
            <a:off x="6789486" y="-426522"/>
            <a:ext cx="20161926" cy="22779590"/>
            <a:chOff x="0" y="0"/>
            <a:chExt cx="5624576" cy="6354826"/>
          </a:xfrm>
        </p:grpSpPr>
        <p:sp>
          <p:nvSpPr>
            <p:cNvPr id="3" name="Freeform 3"/>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solidFill>
              <a:srgbClr val="FFF5F0"/>
            </a:solidFill>
            <a:ln w="12700">
              <a:solidFill>
                <a:srgbClr val="000000"/>
              </a:solidFill>
            </a:ln>
          </p:spPr>
          <p:txBody>
            <a:bodyPr/>
            <a:lstStyle/>
            <a:p>
              <a:endParaRPr lang="en-US"/>
            </a:p>
          </p:txBody>
        </p:sp>
      </p:grpSp>
      <p:sp>
        <p:nvSpPr>
          <p:cNvPr id="4" name="Freeform 4"/>
          <p:cNvSpPr/>
          <p:nvPr/>
        </p:nvSpPr>
        <p:spPr>
          <a:xfrm>
            <a:off x="9476532" y="2051981"/>
            <a:ext cx="7782768" cy="6877137"/>
          </a:xfrm>
          <a:custGeom>
            <a:avLst/>
            <a:gdLst/>
            <a:ahLst/>
            <a:cxnLst/>
            <a:rect l="l" t="t" r="r" b="b"/>
            <a:pathLst>
              <a:path w="7782768" h="6877137">
                <a:moveTo>
                  <a:pt x="0" y="0"/>
                </a:moveTo>
                <a:lnTo>
                  <a:pt x="7782768" y="0"/>
                </a:lnTo>
                <a:lnTo>
                  <a:pt x="7782768" y="6877137"/>
                </a:lnTo>
                <a:lnTo>
                  <a:pt x="0" y="6877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028700" y="1163996"/>
            <a:ext cx="4544146" cy="464555"/>
            <a:chOff x="0" y="0"/>
            <a:chExt cx="6058861" cy="619407"/>
          </a:xfrm>
        </p:grpSpPr>
        <p:sp>
          <p:nvSpPr>
            <p:cNvPr id="6" name="Freeform 6"/>
            <p:cNvSpPr/>
            <p:nvPr/>
          </p:nvSpPr>
          <p:spPr>
            <a:xfrm>
              <a:off x="0" y="0"/>
              <a:ext cx="1935648" cy="619407"/>
            </a:xfrm>
            <a:custGeom>
              <a:avLst/>
              <a:gdLst/>
              <a:ahLst/>
              <a:cxnLst/>
              <a:rect l="l" t="t" r="r" b="b"/>
              <a:pathLst>
                <a:path w="1935648" h="619407">
                  <a:moveTo>
                    <a:pt x="0" y="0"/>
                  </a:moveTo>
                  <a:lnTo>
                    <a:pt x="1935648" y="0"/>
                  </a:lnTo>
                  <a:lnTo>
                    <a:pt x="1935648" y="619407"/>
                  </a:lnTo>
                  <a:lnTo>
                    <a:pt x="0" y="6194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2226844" y="70152"/>
              <a:ext cx="3832017" cy="549256"/>
            </a:xfrm>
            <a:custGeom>
              <a:avLst/>
              <a:gdLst/>
              <a:ahLst/>
              <a:cxnLst/>
              <a:rect l="l" t="t" r="r" b="b"/>
              <a:pathLst>
                <a:path w="3832017" h="549256">
                  <a:moveTo>
                    <a:pt x="0" y="0"/>
                  </a:moveTo>
                  <a:lnTo>
                    <a:pt x="3832017" y="0"/>
                  </a:lnTo>
                  <a:lnTo>
                    <a:pt x="3832017" y="549255"/>
                  </a:lnTo>
                  <a:lnTo>
                    <a:pt x="0" y="5492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8" name="Freeform 8"/>
          <p:cNvSpPr/>
          <p:nvPr/>
        </p:nvSpPr>
        <p:spPr>
          <a:xfrm>
            <a:off x="9476532" y="805874"/>
            <a:ext cx="8746394" cy="8990300"/>
          </a:xfrm>
          <a:custGeom>
            <a:avLst/>
            <a:gdLst/>
            <a:ahLst/>
            <a:cxnLst/>
            <a:rect l="l" t="t" r="r" b="b"/>
            <a:pathLst>
              <a:path w="8746394" h="8990300">
                <a:moveTo>
                  <a:pt x="0" y="0"/>
                </a:moveTo>
                <a:lnTo>
                  <a:pt x="8746393" y="0"/>
                </a:lnTo>
                <a:lnTo>
                  <a:pt x="8746393" y="8990300"/>
                </a:lnTo>
                <a:lnTo>
                  <a:pt x="0" y="8990300"/>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558872" y="805874"/>
            <a:ext cx="7123824" cy="4007151"/>
          </a:xfrm>
          <a:custGeom>
            <a:avLst/>
            <a:gdLst/>
            <a:ahLst/>
            <a:cxnLst/>
            <a:rect l="l" t="t" r="r" b="b"/>
            <a:pathLst>
              <a:path w="7123824" h="4007151">
                <a:moveTo>
                  <a:pt x="0" y="0"/>
                </a:moveTo>
                <a:lnTo>
                  <a:pt x="7123824" y="0"/>
                </a:lnTo>
                <a:lnTo>
                  <a:pt x="7123824" y="4007151"/>
                </a:lnTo>
                <a:lnTo>
                  <a:pt x="0" y="4007151"/>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558872" y="5804875"/>
            <a:ext cx="8324850" cy="2780147"/>
          </a:xfrm>
          <a:prstGeom prst="rect">
            <a:avLst/>
          </a:prstGeom>
        </p:spPr>
        <p:txBody>
          <a:bodyPr lIns="0" tIns="0" rIns="0" bIns="0" rtlCol="0" anchor="t">
            <a:spAutoFit/>
          </a:bodyPr>
          <a:lstStyle/>
          <a:p>
            <a:pPr marL="0" lvl="0" indent="0" algn="ctr">
              <a:lnSpc>
                <a:spcPts val="10562"/>
              </a:lnSpc>
              <a:spcBef>
                <a:spcPct val="0"/>
              </a:spcBef>
            </a:pPr>
            <a:r>
              <a:rPr lang="en-US" sz="11606">
                <a:solidFill>
                  <a:srgbClr val="90AB29"/>
                </a:solidFill>
                <a:latin typeface="Asap Condensed Bold"/>
              </a:rPr>
              <a:t> </a:t>
            </a:r>
            <a:r>
              <a:rPr lang="en-US" sz="11606">
                <a:solidFill>
                  <a:srgbClr val="18427A"/>
                </a:solidFill>
                <a:latin typeface="Asap Condensed Bold"/>
              </a:rPr>
              <a:t>Why come to White Hall?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4340316"/>
            <a:ext cx="8652829" cy="4867155"/>
            <a:chOff x="0" y="0"/>
            <a:chExt cx="11289030" cy="6350000"/>
          </a:xfrm>
        </p:grpSpPr>
        <p:sp>
          <p:nvSpPr>
            <p:cNvPr id="3" name="Freeform 3">
              <a:hlinkClick r:id="rId2" tooltip="https://www.canva.com/templates/EAFj7AkYkXE-upschool-week-1-a-global-connection-be-the-change-learning-sequence-1/"/>
            </p:cNvPr>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4" name="Freeform 4"/>
          <p:cNvSpPr/>
          <p:nvPr/>
        </p:nvSpPr>
        <p:spPr>
          <a:xfrm rot="1093205">
            <a:off x="13471246" y="4283756"/>
            <a:ext cx="3735208" cy="4980277"/>
          </a:xfrm>
          <a:custGeom>
            <a:avLst/>
            <a:gdLst/>
            <a:ahLst/>
            <a:cxnLst/>
            <a:rect l="l" t="t" r="r" b="b"/>
            <a:pathLst>
              <a:path w="3735208" h="4980277">
                <a:moveTo>
                  <a:pt x="0" y="0"/>
                </a:moveTo>
                <a:lnTo>
                  <a:pt x="3735207" y="0"/>
                </a:lnTo>
                <a:lnTo>
                  <a:pt x="3735207" y="4980277"/>
                </a:lnTo>
                <a:lnTo>
                  <a:pt x="0" y="498027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rot="-1077833">
            <a:off x="10386517" y="1556413"/>
            <a:ext cx="5092310" cy="3394068"/>
          </a:xfrm>
          <a:custGeom>
            <a:avLst/>
            <a:gdLst/>
            <a:ahLst/>
            <a:cxnLst/>
            <a:rect l="l" t="t" r="r" b="b"/>
            <a:pathLst>
              <a:path w="5092310" h="3394068">
                <a:moveTo>
                  <a:pt x="0" y="0"/>
                </a:moveTo>
                <a:lnTo>
                  <a:pt x="5092310" y="0"/>
                </a:lnTo>
                <a:lnTo>
                  <a:pt x="5092310" y="3394068"/>
                </a:lnTo>
                <a:lnTo>
                  <a:pt x="0" y="339406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593158" y="1054072"/>
            <a:ext cx="7915681" cy="2579458"/>
          </a:xfrm>
          <a:prstGeom prst="rect">
            <a:avLst/>
          </a:prstGeom>
        </p:spPr>
        <p:txBody>
          <a:bodyPr lIns="0" tIns="0" rIns="0" bIns="0" rtlCol="0" anchor="t">
            <a:spAutoFit/>
          </a:bodyPr>
          <a:lstStyle/>
          <a:p>
            <a:pPr marL="0" lvl="0" indent="0" algn="l">
              <a:lnSpc>
                <a:spcPts val="10021"/>
              </a:lnSpc>
            </a:pPr>
            <a:r>
              <a:rPr lang="en-US" sz="9110" dirty="0">
                <a:solidFill>
                  <a:srgbClr val="FFF5F0"/>
                </a:solidFill>
                <a:latin typeface="Asap Condensed Bold"/>
              </a:rPr>
              <a:t>To encourage working together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sp>
        <p:nvSpPr>
          <p:cNvPr id="2" name="TextBox 2"/>
          <p:cNvSpPr txBox="1"/>
          <p:nvPr/>
        </p:nvSpPr>
        <p:spPr>
          <a:xfrm>
            <a:off x="1941846" y="1030711"/>
            <a:ext cx="14609365" cy="1159750"/>
          </a:xfrm>
          <a:prstGeom prst="rect">
            <a:avLst/>
          </a:prstGeom>
        </p:spPr>
        <p:txBody>
          <a:bodyPr lIns="0" tIns="0" rIns="0" bIns="0" rtlCol="0" anchor="t">
            <a:spAutoFit/>
          </a:bodyPr>
          <a:lstStyle/>
          <a:p>
            <a:pPr algn="ctr">
              <a:lnSpc>
                <a:spcPts val="8462"/>
              </a:lnSpc>
            </a:pPr>
            <a:r>
              <a:rPr lang="en-US" sz="9099">
                <a:solidFill>
                  <a:srgbClr val="FFFFFF"/>
                </a:solidFill>
                <a:latin typeface="Asap Condensed Bold"/>
              </a:rPr>
              <a:t>Improve communication skills</a:t>
            </a:r>
          </a:p>
        </p:txBody>
      </p:sp>
      <p:sp>
        <p:nvSpPr>
          <p:cNvPr id="3" name="Freeform 3"/>
          <p:cNvSpPr/>
          <p:nvPr/>
        </p:nvSpPr>
        <p:spPr>
          <a:xfrm rot="9957305">
            <a:off x="13133285" y="4930532"/>
            <a:ext cx="3605762" cy="1105646"/>
          </a:xfrm>
          <a:custGeom>
            <a:avLst/>
            <a:gdLst/>
            <a:ahLst/>
            <a:cxnLst/>
            <a:rect l="l" t="t" r="r" b="b"/>
            <a:pathLst>
              <a:path w="3605762" h="1105646">
                <a:moveTo>
                  <a:pt x="0" y="0"/>
                </a:moveTo>
                <a:lnTo>
                  <a:pt x="3605762" y="0"/>
                </a:lnTo>
                <a:lnTo>
                  <a:pt x="3605762" y="1105646"/>
                </a:lnTo>
                <a:lnTo>
                  <a:pt x="0" y="110564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rot="336054">
            <a:off x="7698453" y="5052208"/>
            <a:ext cx="3152145" cy="1166294"/>
          </a:xfrm>
          <a:custGeom>
            <a:avLst/>
            <a:gdLst/>
            <a:ahLst/>
            <a:cxnLst/>
            <a:rect l="l" t="t" r="r" b="b"/>
            <a:pathLst>
              <a:path w="3152145" h="1166294">
                <a:moveTo>
                  <a:pt x="0" y="0"/>
                </a:moveTo>
                <a:lnTo>
                  <a:pt x="3152145" y="0"/>
                </a:lnTo>
                <a:lnTo>
                  <a:pt x="3152145" y="1166293"/>
                </a:lnTo>
                <a:lnTo>
                  <a:pt x="0" y="116629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5" name="Group 5"/>
          <p:cNvGrpSpPr>
            <a:grpSpLocks noChangeAspect="1"/>
          </p:cNvGrpSpPr>
          <p:nvPr/>
        </p:nvGrpSpPr>
        <p:grpSpPr>
          <a:xfrm>
            <a:off x="7520808" y="2268644"/>
            <a:ext cx="3322195" cy="3707014"/>
            <a:chOff x="0" y="0"/>
            <a:chExt cx="5678297" cy="6336030"/>
          </a:xfrm>
        </p:grpSpPr>
        <p:sp>
          <p:nvSpPr>
            <p:cNvPr id="6" name="Freeform 6"/>
            <p:cNvSpPr/>
            <p:nvPr/>
          </p:nvSpPr>
          <p:spPr>
            <a:xfrm>
              <a:off x="-82931" y="-11684"/>
              <a:ext cx="5938393" cy="6358256"/>
            </a:xfrm>
            <a:custGeom>
              <a:avLst/>
              <a:gdLst/>
              <a:ahLst/>
              <a:cxnLst/>
              <a:rect l="l" t="t" r="r" b="b"/>
              <a:pathLst>
                <a:path w="5938393" h="6358256">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3"/>
                    <a:pt x="1359154" y="6112256"/>
                    <a:pt x="1249553" y="6180075"/>
                  </a:cubicBezTo>
                  <a:cubicBezTo>
                    <a:pt x="1186180" y="6235954"/>
                    <a:pt x="996315" y="6358256"/>
                    <a:pt x="911098" y="6290310"/>
                  </a:cubicBezTo>
                  <a:cubicBezTo>
                    <a:pt x="818134" y="6316600"/>
                    <a:pt x="807593" y="6252845"/>
                    <a:pt x="734187" y="6226176"/>
                  </a:cubicBezTo>
                  <a:cubicBezTo>
                    <a:pt x="647446" y="6290819"/>
                    <a:pt x="539623" y="6225160"/>
                    <a:pt x="416179" y="6347715"/>
                  </a:cubicBezTo>
                  <a:cubicBezTo>
                    <a:pt x="358775" y="6316854"/>
                    <a:pt x="230759" y="6339206"/>
                    <a:pt x="111252" y="6320537"/>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7" name="Freeform 7"/>
          <p:cNvSpPr/>
          <p:nvPr/>
        </p:nvSpPr>
        <p:spPr>
          <a:xfrm rot="-1240863">
            <a:off x="1389603" y="3069556"/>
            <a:ext cx="4486274" cy="5981699"/>
          </a:xfrm>
          <a:custGeom>
            <a:avLst/>
            <a:gdLst/>
            <a:ahLst/>
            <a:cxnLst/>
            <a:rect l="l" t="t" r="r" b="b"/>
            <a:pathLst>
              <a:path w="4486274" h="5981699">
                <a:moveTo>
                  <a:pt x="0" y="0"/>
                </a:moveTo>
                <a:lnTo>
                  <a:pt x="4486274" y="0"/>
                </a:lnTo>
                <a:lnTo>
                  <a:pt x="4486274" y="5981699"/>
                </a:lnTo>
                <a:lnTo>
                  <a:pt x="0" y="59816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rot="990064">
            <a:off x="12370142" y="4051140"/>
            <a:ext cx="5132049" cy="3849037"/>
          </a:xfrm>
          <a:custGeom>
            <a:avLst/>
            <a:gdLst/>
            <a:ahLst/>
            <a:cxnLst/>
            <a:rect l="l" t="t" r="r" b="b"/>
            <a:pathLst>
              <a:path w="5132049" h="3849037">
                <a:moveTo>
                  <a:pt x="0" y="0"/>
                </a:moveTo>
                <a:lnTo>
                  <a:pt x="5132049" y="0"/>
                </a:lnTo>
                <a:lnTo>
                  <a:pt x="5132049" y="3849037"/>
                </a:lnTo>
                <a:lnTo>
                  <a:pt x="0" y="3849037"/>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7225746" y="2470085"/>
            <a:ext cx="4264474" cy="6330539"/>
          </a:xfrm>
          <a:custGeom>
            <a:avLst/>
            <a:gdLst/>
            <a:ahLst/>
            <a:cxnLst/>
            <a:rect l="l" t="t" r="r" b="b"/>
            <a:pathLst>
              <a:path w="4264474" h="6330539">
                <a:moveTo>
                  <a:pt x="0" y="0"/>
                </a:moveTo>
                <a:lnTo>
                  <a:pt x="4264474" y="0"/>
                </a:lnTo>
                <a:lnTo>
                  <a:pt x="4264474" y="6330539"/>
                </a:lnTo>
                <a:lnTo>
                  <a:pt x="0" y="633053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sp>
        <p:nvSpPr>
          <p:cNvPr id="2" name="Freeform 2"/>
          <p:cNvSpPr/>
          <p:nvPr/>
        </p:nvSpPr>
        <p:spPr>
          <a:xfrm>
            <a:off x="520825" y="2019231"/>
            <a:ext cx="4882972" cy="3662229"/>
          </a:xfrm>
          <a:custGeom>
            <a:avLst/>
            <a:gdLst/>
            <a:ahLst/>
            <a:cxnLst/>
            <a:rect l="l" t="t" r="r" b="b"/>
            <a:pathLst>
              <a:path w="4882972" h="3662229">
                <a:moveTo>
                  <a:pt x="0" y="0"/>
                </a:moveTo>
                <a:lnTo>
                  <a:pt x="4882972" y="0"/>
                </a:lnTo>
                <a:lnTo>
                  <a:pt x="4882972" y="3662229"/>
                </a:lnTo>
                <a:lnTo>
                  <a:pt x="0" y="3662229"/>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4796658" y="3850345"/>
            <a:ext cx="6616380" cy="4958957"/>
          </a:xfrm>
          <a:custGeom>
            <a:avLst/>
            <a:gdLst/>
            <a:ahLst/>
            <a:cxnLst/>
            <a:rect l="l" t="t" r="r" b="b"/>
            <a:pathLst>
              <a:path w="6616380" h="4958957">
                <a:moveTo>
                  <a:pt x="0" y="0"/>
                </a:moveTo>
                <a:lnTo>
                  <a:pt x="6616380" y="0"/>
                </a:lnTo>
                <a:lnTo>
                  <a:pt x="6616380" y="4958957"/>
                </a:lnTo>
                <a:lnTo>
                  <a:pt x="0" y="495895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0924697" y="5467810"/>
            <a:ext cx="5705643" cy="4279232"/>
          </a:xfrm>
          <a:custGeom>
            <a:avLst/>
            <a:gdLst/>
            <a:ahLst/>
            <a:cxnLst/>
            <a:rect l="l" t="t" r="r" b="b"/>
            <a:pathLst>
              <a:path w="5705643" h="4279232">
                <a:moveTo>
                  <a:pt x="0" y="0"/>
                </a:moveTo>
                <a:lnTo>
                  <a:pt x="5705643" y="0"/>
                </a:lnTo>
                <a:lnTo>
                  <a:pt x="5705643" y="4279232"/>
                </a:lnTo>
                <a:lnTo>
                  <a:pt x="0" y="427923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TextBox 5"/>
          <p:cNvSpPr txBox="1"/>
          <p:nvPr/>
        </p:nvSpPr>
        <p:spPr>
          <a:xfrm rot="810384">
            <a:off x="4285265" y="1727361"/>
            <a:ext cx="13229581" cy="2226550"/>
          </a:xfrm>
          <a:prstGeom prst="rect">
            <a:avLst/>
          </a:prstGeom>
        </p:spPr>
        <p:txBody>
          <a:bodyPr lIns="0" tIns="0" rIns="0" bIns="0" rtlCol="0" anchor="t">
            <a:spAutoFit/>
          </a:bodyPr>
          <a:lstStyle/>
          <a:p>
            <a:pPr algn="ctr">
              <a:lnSpc>
                <a:spcPts val="8462"/>
              </a:lnSpc>
            </a:pPr>
            <a:r>
              <a:rPr lang="en-US" sz="9099">
                <a:solidFill>
                  <a:srgbClr val="FFFFFF"/>
                </a:solidFill>
                <a:latin typeface="Asap Condensed Bold"/>
              </a:rPr>
              <a:t>Gain Independence and self reliance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4A9CE"/>
        </a:solidFill>
        <a:effectLst/>
      </p:bgPr>
    </p:bg>
    <p:spTree>
      <p:nvGrpSpPr>
        <p:cNvPr id="1" name=""/>
        <p:cNvGrpSpPr/>
        <p:nvPr/>
      </p:nvGrpSpPr>
      <p:grpSpPr>
        <a:xfrm>
          <a:off x="0" y="0"/>
          <a:ext cx="0" cy="0"/>
          <a:chOff x="0" y="0"/>
          <a:chExt cx="0" cy="0"/>
        </a:xfrm>
      </p:grpSpPr>
      <p:sp>
        <p:nvSpPr>
          <p:cNvPr id="2" name="Freeform 2"/>
          <p:cNvSpPr/>
          <p:nvPr/>
        </p:nvSpPr>
        <p:spPr>
          <a:xfrm rot="9957305">
            <a:off x="13133285" y="4930532"/>
            <a:ext cx="3605762" cy="1105646"/>
          </a:xfrm>
          <a:custGeom>
            <a:avLst/>
            <a:gdLst/>
            <a:ahLst/>
            <a:cxnLst/>
            <a:rect l="l" t="t" r="r" b="b"/>
            <a:pathLst>
              <a:path w="3605762" h="1105646">
                <a:moveTo>
                  <a:pt x="0" y="0"/>
                </a:moveTo>
                <a:lnTo>
                  <a:pt x="3605762" y="0"/>
                </a:lnTo>
                <a:lnTo>
                  <a:pt x="3605762" y="1105646"/>
                </a:lnTo>
                <a:lnTo>
                  <a:pt x="0" y="110564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rot="336054">
            <a:off x="7698453" y="5052208"/>
            <a:ext cx="3152145" cy="1166294"/>
          </a:xfrm>
          <a:custGeom>
            <a:avLst/>
            <a:gdLst/>
            <a:ahLst/>
            <a:cxnLst/>
            <a:rect l="l" t="t" r="r" b="b"/>
            <a:pathLst>
              <a:path w="3152145" h="1166294">
                <a:moveTo>
                  <a:pt x="0" y="0"/>
                </a:moveTo>
                <a:lnTo>
                  <a:pt x="3152145" y="0"/>
                </a:lnTo>
                <a:lnTo>
                  <a:pt x="3152145" y="1166293"/>
                </a:lnTo>
                <a:lnTo>
                  <a:pt x="0" y="116629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a:grpSpLocks noChangeAspect="1"/>
          </p:cNvGrpSpPr>
          <p:nvPr/>
        </p:nvGrpSpPr>
        <p:grpSpPr>
          <a:xfrm>
            <a:off x="7520808" y="2268644"/>
            <a:ext cx="3322195" cy="3707014"/>
            <a:chOff x="0" y="0"/>
            <a:chExt cx="5678297" cy="6336030"/>
          </a:xfrm>
        </p:grpSpPr>
        <p:sp>
          <p:nvSpPr>
            <p:cNvPr id="5" name="Freeform 5"/>
            <p:cNvSpPr/>
            <p:nvPr/>
          </p:nvSpPr>
          <p:spPr>
            <a:xfrm>
              <a:off x="-82931" y="-11684"/>
              <a:ext cx="5938393" cy="6358256"/>
            </a:xfrm>
            <a:custGeom>
              <a:avLst/>
              <a:gdLst/>
              <a:ahLst/>
              <a:cxnLst/>
              <a:rect l="l" t="t" r="r" b="b"/>
              <a:pathLst>
                <a:path w="5938393" h="6358256">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3"/>
                    <a:pt x="1359154" y="6112256"/>
                    <a:pt x="1249553" y="6180075"/>
                  </a:cubicBezTo>
                  <a:cubicBezTo>
                    <a:pt x="1186180" y="6235954"/>
                    <a:pt x="996315" y="6358256"/>
                    <a:pt x="911098" y="6290310"/>
                  </a:cubicBezTo>
                  <a:cubicBezTo>
                    <a:pt x="818134" y="6316600"/>
                    <a:pt x="807593" y="6252845"/>
                    <a:pt x="734187" y="6226176"/>
                  </a:cubicBezTo>
                  <a:cubicBezTo>
                    <a:pt x="647446" y="6290819"/>
                    <a:pt x="539623" y="6225160"/>
                    <a:pt x="416179" y="6347715"/>
                  </a:cubicBezTo>
                  <a:cubicBezTo>
                    <a:pt x="358775" y="6316854"/>
                    <a:pt x="230759" y="6339206"/>
                    <a:pt x="111252" y="6320537"/>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6" name="Freeform 6"/>
          <p:cNvSpPr/>
          <p:nvPr/>
        </p:nvSpPr>
        <p:spPr>
          <a:xfrm>
            <a:off x="7055060" y="2358247"/>
            <a:ext cx="4177880" cy="5570506"/>
          </a:xfrm>
          <a:custGeom>
            <a:avLst/>
            <a:gdLst/>
            <a:ahLst/>
            <a:cxnLst/>
            <a:rect l="l" t="t" r="r" b="b"/>
            <a:pathLst>
              <a:path w="4177880" h="5570506">
                <a:moveTo>
                  <a:pt x="0" y="0"/>
                </a:moveTo>
                <a:lnTo>
                  <a:pt x="4177880" y="0"/>
                </a:lnTo>
                <a:lnTo>
                  <a:pt x="4177880" y="5570506"/>
                </a:lnTo>
                <a:lnTo>
                  <a:pt x="0" y="557050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028700" y="3022002"/>
            <a:ext cx="5657329" cy="4242997"/>
          </a:xfrm>
          <a:custGeom>
            <a:avLst/>
            <a:gdLst/>
            <a:ahLst/>
            <a:cxnLst/>
            <a:rect l="l" t="t" r="r" b="b"/>
            <a:pathLst>
              <a:path w="5657329" h="4242997">
                <a:moveTo>
                  <a:pt x="0" y="0"/>
                </a:moveTo>
                <a:lnTo>
                  <a:pt x="5657329" y="0"/>
                </a:lnTo>
                <a:lnTo>
                  <a:pt x="5657329" y="4242996"/>
                </a:lnTo>
                <a:lnTo>
                  <a:pt x="0" y="424299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1604415" y="3022002"/>
            <a:ext cx="5214897" cy="4313363"/>
          </a:xfrm>
          <a:custGeom>
            <a:avLst/>
            <a:gdLst/>
            <a:ahLst/>
            <a:cxnLst/>
            <a:rect l="l" t="t" r="r" b="b"/>
            <a:pathLst>
              <a:path w="5214897" h="4313363">
                <a:moveTo>
                  <a:pt x="0" y="0"/>
                </a:moveTo>
                <a:lnTo>
                  <a:pt x="5214897" y="0"/>
                </a:lnTo>
                <a:lnTo>
                  <a:pt x="5214897" y="4313363"/>
                </a:lnTo>
                <a:lnTo>
                  <a:pt x="0" y="4313363"/>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TextBox 9"/>
          <p:cNvSpPr txBox="1"/>
          <p:nvPr/>
        </p:nvSpPr>
        <p:spPr>
          <a:xfrm>
            <a:off x="1941846" y="1030711"/>
            <a:ext cx="14609365" cy="1159750"/>
          </a:xfrm>
          <a:prstGeom prst="rect">
            <a:avLst/>
          </a:prstGeom>
        </p:spPr>
        <p:txBody>
          <a:bodyPr lIns="0" tIns="0" rIns="0" bIns="0" rtlCol="0" anchor="t">
            <a:spAutoFit/>
          </a:bodyPr>
          <a:lstStyle/>
          <a:p>
            <a:pPr algn="ctr">
              <a:lnSpc>
                <a:spcPts val="8462"/>
              </a:lnSpc>
            </a:pPr>
            <a:r>
              <a:rPr lang="en-US" sz="9099">
                <a:solidFill>
                  <a:srgbClr val="FFFFFF"/>
                </a:solidFill>
                <a:latin typeface="Asap Condensed Bold"/>
              </a:rPr>
              <a:t>To overcome challenges</a:t>
            </a:r>
          </a:p>
        </p:txBody>
      </p:sp>
      <p:sp>
        <p:nvSpPr>
          <p:cNvPr id="10" name="TextBox 10"/>
          <p:cNvSpPr txBox="1"/>
          <p:nvPr/>
        </p:nvSpPr>
        <p:spPr>
          <a:xfrm>
            <a:off x="2209948" y="8947785"/>
            <a:ext cx="14609365" cy="1159750"/>
          </a:xfrm>
          <a:prstGeom prst="rect">
            <a:avLst/>
          </a:prstGeom>
        </p:spPr>
        <p:txBody>
          <a:bodyPr lIns="0" tIns="0" rIns="0" bIns="0" rtlCol="0" anchor="t">
            <a:spAutoFit/>
          </a:bodyPr>
          <a:lstStyle/>
          <a:p>
            <a:pPr algn="ctr">
              <a:lnSpc>
                <a:spcPts val="8462"/>
              </a:lnSpc>
            </a:pPr>
            <a:r>
              <a:rPr lang="en-US" sz="9099">
                <a:solidFill>
                  <a:srgbClr val="FFFFFF"/>
                </a:solidFill>
                <a:latin typeface="Asap Condensed Bold"/>
              </a:rPr>
              <a:t>and become more confident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4193</Words>
  <Application>Microsoft Office PowerPoint</Application>
  <PresentationFormat>Custom</PresentationFormat>
  <Paragraphs>422</Paragraphs>
  <Slides>35</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Calibri</vt:lpstr>
      <vt:lpstr>Open Sans Bold</vt:lpstr>
      <vt:lpstr>Asap Condensed</vt:lpstr>
      <vt:lpstr>Arial</vt:lpstr>
      <vt:lpstr>Asap Condensed Bold</vt:lpstr>
      <vt:lpstr>Wingdings</vt:lpstr>
      <vt:lpstr>Bukhari Script</vt:lpstr>
      <vt:lpstr>Now Bold</vt:lpstr>
      <vt:lpstr>Comic Sans MS</vt:lpstr>
      <vt:lpstr>Times New Roman</vt:lpstr>
      <vt:lpstr>ＭＳ Ｐゴシック</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Hall Centre</dc:title>
  <cp:lastModifiedBy>Philippe Blenkiron</cp:lastModifiedBy>
  <cp:revision>30</cp:revision>
  <dcterms:created xsi:type="dcterms:W3CDTF">2006-08-16T00:00:00Z</dcterms:created>
  <dcterms:modified xsi:type="dcterms:W3CDTF">2025-02-11T16:21:20Z</dcterms:modified>
  <dc:identifier>DAFq3O6IF5I</dc:identifier>
</cp:coreProperties>
</file>