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57" r:id="rId4"/>
    <p:sldId id="262" r:id="rId5"/>
    <p:sldId id="265" r:id="rId6"/>
    <p:sldId id="266" r:id="rId7"/>
    <p:sldId id="270" r:id="rId8"/>
    <p:sldId id="267" r:id="rId9"/>
    <p:sldId id="268" r:id="rId10"/>
    <p:sldId id="263" r:id="rId11"/>
    <p:sldId id="264" r:id="rId12"/>
    <p:sldId id="271" r:id="rId13"/>
    <p:sldId id="272" r:id="rId14"/>
    <p:sldId id="274" r:id="rId15"/>
    <p:sldId id="273" r:id="rId16"/>
    <p:sldId id="26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3480456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FFD7F81-A70D-4B26-83E7-3AF4A99333F7}" type="datetimeFigureOut">
              <a:rPr lang="en-GB" smtClean="0"/>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3493244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4102440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13677A-DC4F-4FDA-92C6-A451B863513C}"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81602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3098824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FFD7F81-A70D-4B26-83E7-3AF4A99333F7}" type="datetimeFigureOut">
              <a:rPr lang="en-GB" smtClean="0"/>
              <a:t>09/11/2023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1934077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FFD7F81-A70D-4B26-83E7-3AF4A99333F7}" type="datetimeFigureOut">
              <a:rPr lang="en-GB" smtClean="0"/>
              <a:t>09/11/2023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2476577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557460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388223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273070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51001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FD7F81-A70D-4B26-83E7-3AF4A99333F7}" type="datetimeFigureOut">
              <a:rPr lang="en-GB" smtClean="0"/>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4261599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FD7F81-A70D-4B26-83E7-3AF4A99333F7}" type="datetimeFigureOut">
              <a:rPr lang="en-GB" smtClean="0"/>
              <a:t>09/11/2023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2114540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50188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298909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EFFD7F81-A70D-4B26-83E7-3AF4A99333F7}" type="datetimeFigureOut">
              <a:rPr lang="en-GB" smtClean="0"/>
              <a:t>09/11/2023</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1974802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FFD7F81-A70D-4B26-83E7-3AF4A99333F7}" type="datetimeFigureOut">
              <a:rPr lang="en-GB" smtClean="0"/>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13677A-DC4F-4FDA-92C6-A451B863513C}" type="slidenum">
              <a:rPr lang="en-GB" smtClean="0"/>
              <a:t>‹#›</a:t>
            </a:fld>
            <a:endParaRPr lang="en-GB"/>
          </a:p>
        </p:txBody>
      </p:sp>
    </p:spTree>
    <p:extLst>
      <p:ext uri="{BB962C8B-B14F-4D97-AF65-F5344CB8AC3E}">
        <p14:creationId xmlns:p14="http://schemas.microsoft.com/office/powerpoint/2010/main" val="3794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FFD7F81-A70D-4B26-83E7-3AF4A99333F7}" type="datetimeFigureOut">
              <a:rPr lang="en-GB" smtClean="0"/>
              <a:t>09/11/2023</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A13677A-DC4F-4FDA-92C6-A451B863513C}" type="slidenum">
              <a:rPr lang="en-GB" smtClean="0"/>
              <a:t>‹#›</a:t>
            </a:fld>
            <a:endParaRPr lang="en-GB"/>
          </a:p>
        </p:txBody>
      </p:sp>
    </p:spTree>
    <p:extLst>
      <p:ext uri="{BB962C8B-B14F-4D97-AF65-F5344CB8AC3E}">
        <p14:creationId xmlns:p14="http://schemas.microsoft.com/office/powerpoint/2010/main" val="14941575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fif"/><Relationship Id="rId7" Type="http://schemas.openxmlformats.org/officeDocument/2006/relationships/image" Target="../media/image13.jfif"/><Relationship Id="rId2" Type="http://schemas.openxmlformats.org/officeDocument/2006/relationships/image" Target="../media/image8.jfif"/><Relationship Id="rId1" Type="http://schemas.openxmlformats.org/officeDocument/2006/relationships/slideLayout" Target="../slideLayouts/slideLayout1.xml"/><Relationship Id="rId6" Type="http://schemas.openxmlformats.org/officeDocument/2006/relationships/image" Target="../media/image12.jfif"/><Relationship Id="rId5" Type="http://schemas.openxmlformats.org/officeDocument/2006/relationships/image" Target="../media/image11.jfif"/><Relationship Id="rId4" Type="http://schemas.openxmlformats.org/officeDocument/2006/relationships/image" Target="../media/image10.jfif"/></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D02B-0859-4911-8CE7-CBB1D8CD176E}"/>
              </a:ext>
            </a:extLst>
          </p:cNvPr>
          <p:cNvSpPr>
            <a:spLocks noGrp="1"/>
          </p:cNvSpPr>
          <p:nvPr>
            <p:ph type="ctrTitle"/>
          </p:nvPr>
        </p:nvSpPr>
        <p:spPr>
          <a:xfrm>
            <a:off x="5297762" y="640080"/>
            <a:ext cx="6251110" cy="3566160"/>
          </a:xfrm>
        </p:spPr>
        <p:txBody>
          <a:bodyPr anchor="b">
            <a:normAutofit/>
          </a:bodyPr>
          <a:lstStyle/>
          <a:p>
            <a:pPr algn="l"/>
            <a:r>
              <a:rPr lang="en-GB" sz="5400"/>
              <a:t>May the Lord be with you</a:t>
            </a:r>
          </a:p>
        </p:txBody>
      </p:sp>
      <p:sp>
        <p:nvSpPr>
          <p:cNvPr id="3" name="Subtitle 2">
            <a:extLst>
              <a:ext uri="{FF2B5EF4-FFF2-40B4-BE49-F238E27FC236}">
                <a16:creationId xmlns:a16="http://schemas.microsoft.com/office/drawing/2014/main" id="{1B715DDD-4FB6-4BE1-9615-4D5B9A335DCF}"/>
              </a:ext>
            </a:extLst>
          </p:cNvPr>
          <p:cNvSpPr>
            <a:spLocks noGrp="1"/>
          </p:cNvSpPr>
          <p:nvPr>
            <p:ph type="subTitle" idx="1"/>
          </p:nvPr>
        </p:nvSpPr>
        <p:spPr>
          <a:xfrm>
            <a:off x="5297760" y="4636008"/>
            <a:ext cx="6251111" cy="1572768"/>
          </a:xfrm>
        </p:spPr>
        <p:txBody>
          <a:bodyPr>
            <a:normAutofit/>
          </a:bodyPr>
          <a:lstStyle/>
          <a:p>
            <a:pPr algn="l"/>
            <a:r>
              <a:rPr lang="en-GB"/>
              <a:t>….. And also with you </a:t>
            </a:r>
          </a:p>
        </p:txBody>
      </p:sp>
      <p:pic>
        <p:nvPicPr>
          <p:cNvPr id="16" name="Picture 4" descr="Map&#10;&#10;Description automatically generated">
            <a:extLst>
              <a:ext uri="{FF2B5EF4-FFF2-40B4-BE49-F238E27FC236}">
                <a16:creationId xmlns:a16="http://schemas.microsoft.com/office/drawing/2014/main" id="{66F0AF9E-0866-ACE4-326F-FD21102673A8}"/>
              </a:ext>
            </a:extLst>
          </p:cNvPr>
          <p:cNvPicPr>
            <a:picLocks noChangeAspect="1"/>
          </p:cNvPicPr>
          <p:nvPr/>
        </p:nvPicPr>
        <p:blipFill rotWithShape="1">
          <a:blip r:embed="rId2"/>
          <a:srcRect l="25777" r="2940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863913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D205C-0342-4998-B43F-F161A78B6E98}"/>
              </a:ext>
            </a:extLst>
          </p:cNvPr>
          <p:cNvSpPr>
            <a:spLocks noGrp="1"/>
          </p:cNvSpPr>
          <p:nvPr>
            <p:ph type="title"/>
          </p:nvPr>
        </p:nvSpPr>
        <p:spPr/>
        <p:txBody>
          <a:bodyPr/>
          <a:lstStyle/>
          <a:p>
            <a:r>
              <a:rPr lang="en-GB" sz="2400" dirty="0"/>
              <a:t>We want our school and church to be beacons that shine far and wide, lighting up our region with the light of Jesus.</a:t>
            </a:r>
            <a:br>
              <a:rPr lang="en-GB" sz="2400" dirty="0"/>
            </a:br>
            <a:endParaRPr lang="en-GB" sz="2400" dirty="0"/>
          </a:p>
        </p:txBody>
      </p:sp>
      <p:pic>
        <p:nvPicPr>
          <p:cNvPr id="5" name="Content Placeholder 4">
            <a:extLst>
              <a:ext uri="{FF2B5EF4-FFF2-40B4-BE49-F238E27FC236}">
                <a16:creationId xmlns:a16="http://schemas.microsoft.com/office/drawing/2014/main" id="{7BA7856C-57AF-44BA-B443-07D5B10CAF32}"/>
              </a:ext>
            </a:extLst>
          </p:cNvPr>
          <p:cNvPicPr>
            <a:picLocks noGrp="1" noChangeAspect="1"/>
          </p:cNvPicPr>
          <p:nvPr>
            <p:ph idx="1"/>
          </p:nvPr>
        </p:nvPicPr>
        <p:blipFill>
          <a:blip r:embed="rId2"/>
          <a:stretch>
            <a:fillRect/>
          </a:stretch>
        </p:blipFill>
        <p:spPr>
          <a:xfrm>
            <a:off x="427130" y="2114781"/>
            <a:ext cx="5594349" cy="4195762"/>
          </a:xfrm>
          <a:prstGeom prst="rect">
            <a:avLst/>
          </a:prstGeom>
        </p:spPr>
      </p:pic>
      <p:pic>
        <p:nvPicPr>
          <p:cNvPr id="6" name="Picture 5">
            <a:extLst>
              <a:ext uri="{FF2B5EF4-FFF2-40B4-BE49-F238E27FC236}">
                <a16:creationId xmlns:a16="http://schemas.microsoft.com/office/drawing/2014/main" id="{DEAC1064-AAE9-431F-A452-047225A1E3DE}"/>
              </a:ext>
            </a:extLst>
          </p:cNvPr>
          <p:cNvPicPr>
            <a:picLocks noChangeAspect="1"/>
          </p:cNvPicPr>
          <p:nvPr/>
        </p:nvPicPr>
        <p:blipFill>
          <a:blip r:embed="rId3"/>
          <a:stretch>
            <a:fillRect/>
          </a:stretch>
        </p:blipFill>
        <p:spPr>
          <a:xfrm>
            <a:off x="6513251" y="2311461"/>
            <a:ext cx="4907953" cy="3680965"/>
          </a:xfrm>
          <a:prstGeom prst="rect">
            <a:avLst/>
          </a:prstGeom>
        </p:spPr>
      </p:pic>
    </p:spTree>
    <p:extLst>
      <p:ext uri="{BB962C8B-B14F-4D97-AF65-F5344CB8AC3E}">
        <p14:creationId xmlns:p14="http://schemas.microsoft.com/office/powerpoint/2010/main" val="3195989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0606-C0AC-451C-BCAB-4C13A1FBBD23}"/>
              </a:ext>
            </a:extLst>
          </p:cNvPr>
          <p:cNvSpPr>
            <a:spLocks noGrp="1"/>
          </p:cNvSpPr>
          <p:nvPr>
            <p:ph type="title"/>
          </p:nvPr>
        </p:nvSpPr>
        <p:spPr/>
        <p:txBody>
          <a:bodyPr/>
          <a:lstStyle/>
          <a:p>
            <a:r>
              <a:rPr lang="en-GB" sz="2400" dirty="0"/>
              <a:t>By learning about Christian values, by listening to the teachings of Jesus, and by following the example of Jesus, we say to every member of our community: let your light shine!</a:t>
            </a:r>
            <a:br>
              <a:rPr lang="en-GB" sz="2400" dirty="0"/>
            </a:br>
            <a:endParaRPr lang="en-GB" sz="2400" dirty="0"/>
          </a:p>
        </p:txBody>
      </p:sp>
      <p:pic>
        <p:nvPicPr>
          <p:cNvPr id="5" name="Content Placeholder 4">
            <a:extLst>
              <a:ext uri="{FF2B5EF4-FFF2-40B4-BE49-F238E27FC236}">
                <a16:creationId xmlns:a16="http://schemas.microsoft.com/office/drawing/2014/main" id="{B7D23794-4A12-49D8-B8A2-18B602473A57}"/>
              </a:ext>
            </a:extLst>
          </p:cNvPr>
          <p:cNvPicPr>
            <a:picLocks noGrp="1" noChangeAspect="1"/>
          </p:cNvPicPr>
          <p:nvPr>
            <p:ph idx="1"/>
          </p:nvPr>
        </p:nvPicPr>
        <p:blipFill rotWithShape="1">
          <a:blip r:embed="rId2"/>
          <a:srcRect l="10981" t="6703"/>
          <a:stretch/>
        </p:blipFill>
        <p:spPr>
          <a:xfrm>
            <a:off x="3505907" y="2015232"/>
            <a:ext cx="4294525" cy="4500978"/>
          </a:xfrm>
          <a:prstGeom prst="rect">
            <a:avLst/>
          </a:prstGeom>
        </p:spPr>
      </p:pic>
    </p:spTree>
    <p:extLst>
      <p:ext uri="{BB962C8B-B14F-4D97-AF65-F5344CB8AC3E}">
        <p14:creationId xmlns:p14="http://schemas.microsoft.com/office/powerpoint/2010/main" val="1981626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D74F-0C48-46B8-BD4A-9C77B757A75E}"/>
              </a:ext>
            </a:extLst>
          </p:cNvPr>
          <p:cNvSpPr>
            <a:spLocks noGrp="1"/>
          </p:cNvSpPr>
          <p:nvPr>
            <p:ph type="title"/>
          </p:nvPr>
        </p:nvSpPr>
        <p:spPr>
          <a:xfrm>
            <a:off x="646111" y="452718"/>
            <a:ext cx="9696374" cy="2450280"/>
          </a:xfrm>
        </p:spPr>
        <p:txBody>
          <a:bodyPr/>
          <a:lstStyle/>
          <a:p>
            <a:r>
              <a:rPr lang="en-GB" dirty="0"/>
              <a:t>Spirituality in our school</a:t>
            </a:r>
            <a:br>
              <a:rPr lang="en-GB" dirty="0"/>
            </a:br>
            <a:r>
              <a:rPr lang="en-GB" sz="2000" dirty="0"/>
              <a:t>At Audlem St James Primary School we aim to nurture spirituality and provide opportunities for it to grow. </a:t>
            </a:r>
            <a:br>
              <a:rPr lang="en-GB" sz="2000" dirty="0"/>
            </a:br>
            <a:r>
              <a:rPr lang="en-GB" sz="2000" dirty="0"/>
              <a:t>Three elements by which spirituality can be understood:</a:t>
            </a:r>
            <a:br>
              <a:rPr lang="en-GB" sz="2000" dirty="0"/>
            </a:br>
            <a:r>
              <a:rPr lang="en-GB" sz="2000" dirty="0"/>
              <a:t>•	Life within us that makes us special and unique</a:t>
            </a:r>
            <a:br>
              <a:rPr lang="en-GB" sz="2000" dirty="0"/>
            </a:br>
            <a:r>
              <a:rPr lang="en-GB" sz="2000" dirty="0"/>
              <a:t>•	Divine power woven into values and beliefs of our faith</a:t>
            </a:r>
            <a:br>
              <a:rPr lang="en-GB" sz="2000" dirty="0"/>
            </a:br>
            <a:r>
              <a:rPr lang="en-GB" sz="2000" dirty="0"/>
              <a:t>•	A focus on the world we live in – Awe and Wonder</a:t>
            </a: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r>
              <a:rPr lang="en-GB" sz="2000" dirty="0"/>
              <a:t>Spiritually has helped us to develop love and respect so that we accept who we are and enjoy good relationships with each other. </a:t>
            </a:r>
          </a:p>
        </p:txBody>
      </p:sp>
      <p:pic>
        <p:nvPicPr>
          <p:cNvPr id="4" name="Content Placeholder 3">
            <a:extLst>
              <a:ext uri="{FF2B5EF4-FFF2-40B4-BE49-F238E27FC236}">
                <a16:creationId xmlns:a16="http://schemas.microsoft.com/office/drawing/2014/main" id="{2EABC821-F9B6-41B1-B569-56E021104491}"/>
              </a:ext>
            </a:extLst>
          </p:cNvPr>
          <p:cNvPicPr>
            <a:picLocks noGrp="1" noChangeAspect="1"/>
          </p:cNvPicPr>
          <p:nvPr>
            <p:ph idx="1"/>
          </p:nvPr>
        </p:nvPicPr>
        <p:blipFill>
          <a:blip r:embed="rId2"/>
          <a:stretch>
            <a:fillRect/>
          </a:stretch>
        </p:blipFill>
        <p:spPr>
          <a:xfrm>
            <a:off x="897648" y="3284007"/>
            <a:ext cx="2804341" cy="2103256"/>
          </a:xfrm>
          <a:prstGeom prst="rect">
            <a:avLst/>
          </a:prstGeom>
        </p:spPr>
      </p:pic>
      <p:pic>
        <p:nvPicPr>
          <p:cNvPr id="5" name="Picture 4">
            <a:extLst>
              <a:ext uri="{FF2B5EF4-FFF2-40B4-BE49-F238E27FC236}">
                <a16:creationId xmlns:a16="http://schemas.microsoft.com/office/drawing/2014/main" id="{33C60500-27EF-4E60-B8F4-3CA8F9E044B1}"/>
              </a:ext>
            </a:extLst>
          </p:cNvPr>
          <p:cNvPicPr>
            <a:picLocks noChangeAspect="1"/>
          </p:cNvPicPr>
          <p:nvPr/>
        </p:nvPicPr>
        <p:blipFill>
          <a:blip r:embed="rId3"/>
          <a:stretch>
            <a:fillRect/>
          </a:stretch>
        </p:blipFill>
        <p:spPr>
          <a:xfrm>
            <a:off x="4459256" y="3284007"/>
            <a:ext cx="2804342" cy="2103257"/>
          </a:xfrm>
          <a:prstGeom prst="rect">
            <a:avLst/>
          </a:prstGeom>
        </p:spPr>
      </p:pic>
      <p:pic>
        <p:nvPicPr>
          <p:cNvPr id="6" name="Picture 5">
            <a:extLst>
              <a:ext uri="{FF2B5EF4-FFF2-40B4-BE49-F238E27FC236}">
                <a16:creationId xmlns:a16="http://schemas.microsoft.com/office/drawing/2014/main" id="{EC0D5FC5-ABA6-4784-B5F9-08D80CAB211A}"/>
              </a:ext>
            </a:extLst>
          </p:cNvPr>
          <p:cNvPicPr>
            <a:picLocks noChangeAspect="1"/>
          </p:cNvPicPr>
          <p:nvPr/>
        </p:nvPicPr>
        <p:blipFill>
          <a:blip r:embed="rId4"/>
          <a:stretch>
            <a:fillRect/>
          </a:stretch>
        </p:blipFill>
        <p:spPr>
          <a:xfrm>
            <a:off x="7874493" y="3284007"/>
            <a:ext cx="2997277" cy="1998185"/>
          </a:xfrm>
          <a:prstGeom prst="rect">
            <a:avLst/>
          </a:prstGeom>
        </p:spPr>
      </p:pic>
    </p:spTree>
    <p:extLst>
      <p:ext uri="{BB962C8B-B14F-4D97-AF65-F5344CB8AC3E}">
        <p14:creationId xmlns:p14="http://schemas.microsoft.com/office/powerpoint/2010/main" val="2979173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EBC2-F35B-4931-AB54-009DBFFAE922}"/>
              </a:ext>
            </a:extLst>
          </p:cNvPr>
          <p:cNvSpPr>
            <a:spLocks noGrp="1"/>
          </p:cNvSpPr>
          <p:nvPr>
            <p:ph type="title"/>
          </p:nvPr>
        </p:nvSpPr>
        <p:spPr/>
        <p:txBody>
          <a:bodyPr/>
          <a:lstStyle/>
          <a:p>
            <a:r>
              <a:rPr lang="en-GB" sz="2400" dirty="0"/>
              <a:t>We take an interest and delight in the world around us and are open to what lies beyond the material (this may manifest itself in faith/belief in God). </a:t>
            </a:r>
          </a:p>
        </p:txBody>
      </p:sp>
      <p:pic>
        <p:nvPicPr>
          <p:cNvPr id="4" name="Content Placeholder 3">
            <a:extLst>
              <a:ext uri="{FF2B5EF4-FFF2-40B4-BE49-F238E27FC236}">
                <a16:creationId xmlns:a16="http://schemas.microsoft.com/office/drawing/2014/main" id="{F868A762-6C15-45E6-89D5-7708ED277518}"/>
              </a:ext>
            </a:extLst>
          </p:cNvPr>
          <p:cNvPicPr>
            <a:picLocks noGrp="1" noChangeAspect="1"/>
          </p:cNvPicPr>
          <p:nvPr>
            <p:ph idx="1"/>
          </p:nvPr>
        </p:nvPicPr>
        <p:blipFill>
          <a:blip r:embed="rId2"/>
          <a:stretch>
            <a:fillRect/>
          </a:stretch>
        </p:blipFill>
        <p:spPr>
          <a:xfrm>
            <a:off x="838847" y="2679461"/>
            <a:ext cx="2176624" cy="2176624"/>
          </a:xfrm>
          <a:prstGeom prst="rect">
            <a:avLst/>
          </a:prstGeom>
        </p:spPr>
      </p:pic>
      <p:pic>
        <p:nvPicPr>
          <p:cNvPr id="5" name="Picture 4">
            <a:extLst>
              <a:ext uri="{FF2B5EF4-FFF2-40B4-BE49-F238E27FC236}">
                <a16:creationId xmlns:a16="http://schemas.microsoft.com/office/drawing/2014/main" id="{BEBD41ED-6092-4DF3-ACA0-56886F9D180F}"/>
              </a:ext>
            </a:extLst>
          </p:cNvPr>
          <p:cNvPicPr>
            <a:picLocks noChangeAspect="1"/>
          </p:cNvPicPr>
          <p:nvPr/>
        </p:nvPicPr>
        <p:blipFill>
          <a:blip r:embed="rId3"/>
          <a:stretch>
            <a:fillRect/>
          </a:stretch>
        </p:blipFill>
        <p:spPr>
          <a:xfrm>
            <a:off x="3187083" y="2722053"/>
            <a:ext cx="2845376" cy="2134032"/>
          </a:xfrm>
          <a:prstGeom prst="rect">
            <a:avLst/>
          </a:prstGeom>
        </p:spPr>
      </p:pic>
      <p:pic>
        <p:nvPicPr>
          <p:cNvPr id="6" name="Picture 5">
            <a:extLst>
              <a:ext uri="{FF2B5EF4-FFF2-40B4-BE49-F238E27FC236}">
                <a16:creationId xmlns:a16="http://schemas.microsoft.com/office/drawing/2014/main" id="{DFE5AA76-E47A-4A86-8FB9-9F3ECB8A43D0}"/>
              </a:ext>
            </a:extLst>
          </p:cNvPr>
          <p:cNvPicPr>
            <a:picLocks noChangeAspect="1"/>
          </p:cNvPicPr>
          <p:nvPr/>
        </p:nvPicPr>
        <p:blipFill>
          <a:blip r:embed="rId4"/>
          <a:stretch>
            <a:fillRect/>
          </a:stretch>
        </p:blipFill>
        <p:spPr>
          <a:xfrm>
            <a:off x="6329779" y="2728040"/>
            <a:ext cx="1631178" cy="2177707"/>
          </a:xfrm>
          <a:prstGeom prst="rect">
            <a:avLst/>
          </a:prstGeom>
        </p:spPr>
      </p:pic>
      <p:pic>
        <p:nvPicPr>
          <p:cNvPr id="7" name="Picture 6">
            <a:extLst>
              <a:ext uri="{FF2B5EF4-FFF2-40B4-BE49-F238E27FC236}">
                <a16:creationId xmlns:a16="http://schemas.microsoft.com/office/drawing/2014/main" id="{F24EE43D-BF23-4A27-9FB5-FA4F73B8CDE2}"/>
              </a:ext>
            </a:extLst>
          </p:cNvPr>
          <p:cNvPicPr>
            <a:picLocks noChangeAspect="1"/>
          </p:cNvPicPr>
          <p:nvPr/>
        </p:nvPicPr>
        <p:blipFill>
          <a:blip r:embed="rId5"/>
          <a:stretch>
            <a:fillRect/>
          </a:stretch>
        </p:blipFill>
        <p:spPr>
          <a:xfrm>
            <a:off x="8113279" y="2722052"/>
            <a:ext cx="2957175" cy="2215027"/>
          </a:xfrm>
          <a:prstGeom prst="rect">
            <a:avLst/>
          </a:prstGeom>
        </p:spPr>
      </p:pic>
    </p:spTree>
    <p:extLst>
      <p:ext uri="{BB962C8B-B14F-4D97-AF65-F5344CB8AC3E}">
        <p14:creationId xmlns:p14="http://schemas.microsoft.com/office/powerpoint/2010/main" val="950096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E2536-6CC8-435F-A6CD-D6E42318591C}"/>
              </a:ext>
            </a:extLst>
          </p:cNvPr>
          <p:cNvSpPr>
            <a:spLocks noGrp="1"/>
          </p:cNvSpPr>
          <p:nvPr>
            <p:ph type="title"/>
          </p:nvPr>
        </p:nvSpPr>
        <p:spPr/>
        <p:txBody>
          <a:bodyPr/>
          <a:lstStyle/>
          <a:p>
            <a:r>
              <a:rPr lang="en-GB" sz="2000" dirty="0"/>
              <a:t>We are able to express and understand feelings, as well as respect those of others. We have a strong moral sense and a love of what is good. </a:t>
            </a: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r>
              <a:rPr lang="en-GB" sz="2000" dirty="0"/>
              <a:t>We are able to enjoy quiet and stillness, we possess an active imagination, and show joy in creativity and discovering new skills.</a:t>
            </a:r>
            <a:br>
              <a:rPr lang="en-GB" sz="2000" dirty="0"/>
            </a:br>
            <a:endParaRPr lang="en-GB" sz="2000" dirty="0"/>
          </a:p>
        </p:txBody>
      </p:sp>
      <p:pic>
        <p:nvPicPr>
          <p:cNvPr id="5" name="Content Placeholder 4">
            <a:extLst>
              <a:ext uri="{FF2B5EF4-FFF2-40B4-BE49-F238E27FC236}">
                <a16:creationId xmlns:a16="http://schemas.microsoft.com/office/drawing/2014/main" id="{6A1DF431-6818-4B24-AF26-596F99AC5073}"/>
              </a:ext>
            </a:extLst>
          </p:cNvPr>
          <p:cNvPicPr>
            <a:picLocks noGrp="1" noChangeAspect="1"/>
          </p:cNvPicPr>
          <p:nvPr>
            <p:ph idx="1"/>
          </p:nvPr>
        </p:nvPicPr>
        <p:blipFill>
          <a:blip r:embed="rId2"/>
          <a:stretch>
            <a:fillRect/>
          </a:stretch>
        </p:blipFill>
        <p:spPr>
          <a:xfrm>
            <a:off x="461546" y="2528379"/>
            <a:ext cx="3057525" cy="1495425"/>
          </a:xfrm>
          <a:prstGeom prst="rect">
            <a:avLst/>
          </a:prstGeom>
        </p:spPr>
      </p:pic>
      <p:pic>
        <p:nvPicPr>
          <p:cNvPr id="6" name="Picture 5">
            <a:extLst>
              <a:ext uri="{FF2B5EF4-FFF2-40B4-BE49-F238E27FC236}">
                <a16:creationId xmlns:a16="http://schemas.microsoft.com/office/drawing/2014/main" id="{77C64EE5-A247-4EC5-902E-5E35503BC11E}"/>
              </a:ext>
            </a:extLst>
          </p:cNvPr>
          <p:cNvPicPr>
            <a:picLocks noChangeAspect="1"/>
          </p:cNvPicPr>
          <p:nvPr/>
        </p:nvPicPr>
        <p:blipFill>
          <a:blip r:embed="rId3"/>
          <a:stretch>
            <a:fillRect/>
          </a:stretch>
        </p:blipFill>
        <p:spPr>
          <a:xfrm>
            <a:off x="3710334" y="2528378"/>
            <a:ext cx="3048000" cy="1495425"/>
          </a:xfrm>
          <a:prstGeom prst="rect">
            <a:avLst/>
          </a:prstGeom>
        </p:spPr>
      </p:pic>
      <p:pic>
        <p:nvPicPr>
          <p:cNvPr id="7" name="Picture 6">
            <a:extLst>
              <a:ext uri="{FF2B5EF4-FFF2-40B4-BE49-F238E27FC236}">
                <a16:creationId xmlns:a16="http://schemas.microsoft.com/office/drawing/2014/main" id="{411251BD-3DB9-473D-8635-424AB6375E5D}"/>
              </a:ext>
            </a:extLst>
          </p:cNvPr>
          <p:cNvPicPr>
            <a:picLocks noChangeAspect="1"/>
          </p:cNvPicPr>
          <p:nvPr/>
        </p:nvPicPr>
        <p:blipFill>
          <a:blip r:embed="rId4"/>
          <a:stretch>
            <a:fillRect/>
          </a:stretch>
        </p:blipFill>
        <p:spPr>
          <a:xfrm>
            <a:off x="6949597" y="2228341"/>
            <a:ext cx="2181225" cy="2095500"/>
          </a:xfrm>
          <a:prstGeom prst="rect">
            <a:avLst/>
          </a:prstGeom>
        </p:spPr>
      </p:pic>
      <p:pic>
        <p:nvPicPr>
          <p:cNvPr id="8" name="Picture 7">
            <a:extLst>
              <a:ext uri="{FF2B5EF4-FFF2-40B4-BE49-F238E27FC236}">
                <a16:creationId xmlns:a16="http://schemas.microsoft.com/office/drawing/2014/main" id="{1F407DD5-D503-4942-BFED-17D30C0AADF7}"/>
              </a:ext>
            </a:extLst>
          </p:cNvPr>
          <p:cNvPicPr>
            <a:picLocks noChangeAspect="1"/>
          </p:cNvPicPr>
          <p:nvPr/>
        </p:nvPicPr>
        <p:blipFill>
          <a:blip r:embed="rId5"/>
          <a:stretch>
            <a:fillRect/>
          </a:stretch>
        </p:blipFill>
        <p:spPr>
          <a:xfrm>
            <a:off x="9395488" y="2485516"/>
            <a:ext cx="2486025" cy="1838325"/>
          </a:xfrm>
          <a:prstGeom prst="rect">
            <a:avLst/>
          </a:prstGeom>
        </p:spPr>
      </p:pic>
    </p:spTree>
    <p:extLst>
      <p:ext uri="{BB962C8B-B14F-4D97-AF65-F5344CB8AC3E}">
        <p14:creationId xmlns:p14="http://schemas.microsoft.com/office/powerpoint/2010/main" val="167629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12DD-4863-4FD1-9056-666599F5A184}"/>
              </a:ext>
            </a:extLst>
          </p:cNvPr>
          <p:cNvSpPr>
            <a:spLocks noGrp="1"/>
          </p:cNvSpPr>
          <p:nvPr>
            <p:ph type="title"/>
          </p:nvPr>
        </p:nvSpPr>
        <p:spPr/>
        <p:txBody>
          <a:bodyPr/>
          <a:lstStyle/>
          <a:p>
            <a:r>
              <a:rPr lang="en-GB" sz="2000" dirty="0"/>
              <a:t>In developing pupils’ spirituality, our curriculum is focused around BIG questions with the key aim of providing pupils with the opportunity to respond to their learning and display what they have learnt. </a:t>
            </a: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r>
              <a:rPr lang="en-GB" sz="2000" dirty="0"/>
              <a:t>Where appropriate, teachers plan opportunities for pupils to develop their courageous advocacy where pupils have the opportunity to look beyond themselves and develop an understanding of disadvantage, deprivation and the exploitation of the natural world.</a:t>
            </a: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endParaRPr lang="en-GB" sz="2000" dirty="0"/>
          </a:p>
        </p:txBody>
      </p:sp>
      <p:pic>
        <p:nvPicPr>
          <p:cNvPr id="5" name="Content Placeholder 4">
            <a:extLst>
              <a:ext uri="{FF2B5EF4-FFF2-40B4-BE49-F238E27FC236}">
                <a16:creationId xmlns:a16="http://schemas.microsoft.com/office/drawing/2014/main" id="{CF2ED6B8-4165-441A-B197-6368BAB27DCF}"/>
              </a:ext>
            </a:extLst>
          </p:cNvPr>
          <p:cNvPicPr>
            <a:picLocks noGrp="1" noChangeAspect="1"/>
          </p:cNvPicPr>
          <p:nvPr>
            <p:ph idx="1"/>
          </p:nvPr>
        </p:nvPicPr>
        <p:blipFill>
          <a:blip r:embed="rId2"/>
          <a:stretch>
            <a:fillRect/>
          </a:stretch>
        </p:blipFill>
        <p:spPr>
          <a:xfrm>
            <a:off x="537007" y="2200067"/>
            <a:ext cx="2143125" cy="2143125"/>
          </a:xfrm>
          <a:prstGeom prst="rect">
            <a:avLst/>
          </a:prstGeom>
        </p:spPr>
      </p:pic>
      <p:pic>
        <p:nvPicPr>
          <p:cNvPr id="6" name="Picture 5">
            <a:extLst>
              <a:ext uri="{FF2B5EF4-FFF2-40B4-BE49-F238E27FC236}">
                <a16:creationId xmlns:a16="http://schemas.microsoft.com/office/drawing/2014/main" id="{D29E0FB8-BFE6-41CF-B2CD-A15B47B728B8}"/>
              </a:ext>
            </a:extLst>
          </p:cNvPr>
          <p:cNvPicPr>
            <a:picLocks noChangeAspect="1"/>
          </p:cNvPicPr>
          <p:nvPr/>
        </p:nvPicPr>
        <p:blipFill>
          <a:blip r:embed="rId3"/>
          <a:stretch>
            <a:fillRect/>
          </a:stretch>
        </p:blipFill>
        <p:spPr>
          <a:xfrm>
            <a:off x="3087857" y="2381041"/>
            <a:ext cx="2571750" cy="1781175"/>
          </a:xfrm>
          <a:prstGeom prst="rect">
            <a:avLst/>
          </a:prstGeom>
        </p:spPr>
      </p:pic>
      <p:pic>
        <p:nvPicPr>
          <p:cNvPr id="7" name="Picture 6">
            <a:extLst>
              <a:ext uri="{FF2B5EF4-FFF2-40B4-BE49-F238E27FC236}">
                <a16:creationId xmlns:a16="http://schemas.microsoft.com/office/drawing/2014/main" id="{509D7915-A912-438F-AC42-39B461DFCB0D}"/>
              </a:ext>
            </a:extLst>
          </p:cNvPr>
          <p:cNvPicPr>
            <a:picLocks noChangeAspect="1"/>
          </p:cNvPicPr>
          <p:nvPr/>
        </p:nvPicPr>
        <p:blipFill>
          <a:blip r:embed="rId4"/>
          <a:stretch>
            <a:fillRect/>
          </a:stretch>
        </p:blipFill>
        <p:spPr>
          <a:xfrm>
            <a:off x="8910776" y="3623199"/>
            <a:ext cx="2857500" cy="1600200"/>
          </a:xfrm>
          <a:prstGeom prst="rect">
            <a:avLst/>
          </a:prstGeom>
        </p:spPr>
      </p:pic>
      <p:pic>
        <p:nvPicPr>
          <p:cNvPr id="8" name="Picture 7">
            <a:extLst>
              <a:ext uri="{FF2B5EF4-FFF2-40B4-BE49-F238E27FC236}">
                <a16:creationId xmlns:a16="http://schemas.microsoft.com/office/drawing/2014/main" id="{96C96240-52E7-4924-A2D8-F8E43432C77E}"/>
              </a:ext>
            </a:extLst>
          </p:cNvPr>
          <p:cNvPicPr>
            <a:picLocks noChangeAspect="1"/>
          </p:cNvPicPr>
          <p:nvPr/>
        </p:nvPicPr>
        <p:blipFill>
          <a:blip r:embed="rId5"/>
          <a:stretch>
            <a:fillRect/>
          </a:stretch>
        </p:blipFill>
        <p:spPr>
          <a:xfrm>
            <a:off x="5931301" y="2428665"/>
            <a:ext cx="2705100" cy="1685925"/>
          </a:xfrm>
          <a:prstGeom prst="rect">
            <a:avLst/>
          </a:prstGeom>
        </p:spPr>
      </p:pic>
      <p:pic>
        <p:nvPicPr>
          <p:cNvPr id="9" name="Picture 8">
            <a:extLst>
              <a:ext uri="{FF2B5EF4-FFF2-40B4-BE49-F238E27FC236}">
                <a16:creationId xmlns:a16="http://schemas.microsoft.com/office/drawing/2014/main" id="{F97BF526-CBFF-491B-8BF5-943E4DE6C472}"/>
              </a:ext>
            </a:extLst>
          </p:cNvPr>
          <p:cNvPicPr>
            <a:picLocks noChangeAspect="1"/>
          </p:cNvPicPr>
          <p:nvPr/>
        </p:nvPicPr>
        <p:blipFill>
          <a:blip r:embed="rId6"/>
          <a:stretch>
            <a:fillRect/>
          </a:stretch>
        </p:blipFill>
        <p:spPr>
          <a:xfrm>
            <a:off x="9188018" y="1504740"/>
            <a:ext cx="2466975" cy="1847850"/>
          </a:xfrm>
          <a:prstGeom prst="rect">
            <a:avLst/>
          </a:prstGeom>
        </p:spPr>
      </p:pic>
    </p:spTree>
    <p:extLst>
      <p:ext uri="{BB962C8B-B14F-4D97-AF65-F5344CB8AC3E}">
        <p14:creationId xmlns:p14="http://schemas.microsoft.com/office/powerpoint/2010/main" val="1807863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92B5-E764-409C-9DF5-875ED4857B5F}"/>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a:t>‘Go in peace to</a:t>
            </a:r>
            <a:br>
              <a:rPr lang="en-US"/>
            </a:br>
            <a:r>
              <a:rPr lang="en-US"/>
              <a:t>love and serve the lord,’ ‘Amen’</a:t>
            </a:r>
          </a:p>
        </p:txBody>
      </p:sp>
      <p:sp>
        <p:nvSpPr>
          <p:cNvPr id="3" name="Content Placeholder 2">
            <a:extLst>
              <a:ext uri="{FF2B5EF4-FFF2-40B4-BE49-F238E27FC236}">
                <a16:creationId xmlns:a16="http://schemas.microsoft.com/office/drawing/2014/main" id="{9783F3B8-0B2A-4ABA-B50B-8F032224A5BB}"/>
              </a:ext>
            </a:extLst>
          </p:cNvPr>
          <p:cNvSpPr>
            <a:spLocks noGrp="1"/>
          </p:cNvSpPr>
          <p:nvPr>
            <p:ph idx="1"/>
          </p:nvPr>
        </p:nvSpPr>
        <p:spPr>
          <a:xfrm>
            <a:off x="643467" y="5277684"/>
            <a:ext cx="4620584" cy="775494"/>
          </a:xfrm>
        </p:spPr>
        <p:txBody>
          <a:bodyPr vert="horz" lIns="91440" tIns="45720" rIns="91440" bIns="45720" rtlCol="0">
            <a:normAutofit/>
          </a:bodyPr>
          <a:lstStyle/>
          <a:p>
            <a:pPr marL="0" indent="0">
              <a:buNone/>
            </a:pPr>
            <a:r>
              <a:rPr lang="en-US" sz="2400"/>
              <a:t>……. Amen</a:t>
            </a:r>
          </a:p>
        </p:txBody>
      </p:sp>
      <p:pic>
        <p:nvPicPr>
          <p:cNvPr id="5" name="Picture 4" descr="Colourful heart shaped papers on white background">
            <a:extLst>
              <a:ext uri="{FF2B5EF4-FFF2-40B4-BE49-F238E27FC236}">
                <a16:creationId xmlns:a16="http://schemas.microsoft.com/office/drawing/2014/main" id="{CB42AC45-2192-6F4D-FC37-84DC777981AD}"/>
              </a:ext>
            </a:extLst>
          </p:cNvPr>
          <p:cNvPicPr>
            <a:picLocks noChangeAspect="1"/>
          </p:cNvPicPr>
          <p:nvPr/>
        </p:nvPicPr>
        <p:blipFill rotWithShape="1">
          <a:blip r:embed="rId2"/>
          <a:srcRect l="11744" r="3021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79550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3062-FFF9-42AB-AB94-199F6274FE70}"/>
              </a:ext>
            </a:extLst>
          </p:cNvPr>
          <p:cNvSpPr>
            <a:spLocks noGrp="1"/>
          </p:cNvSpPr>
          <p:nvPr>
            <p:ph type="title"/>
          </p:nvPr>
        </p:nvSpPr>
        <p:spPr/>
        <p:txBody>
          <a:bodyPr/>
          <a:lstStyle/>
          <a:p>
            <a:pPr algn="ctr"/>
            <a:r>
              <a:rPr lang="en-GB" dirty="0"/>
              <a:t>What is our school Vision and Values?</a:t>
            </a:r>
          </a:p>
        </p:txBody>
      </p:sp>
      <p:pic>
        <p:nvPicPr>
          <p:cNvPr id="4" name="Content Placeholder 3">
            <a:extLst>
              <a:ext uri="{FF2B5EF4-FFF2-40B4-BE49-F238E27FC236}">
                <a16:creationId xmlns:a16="http://schemas.microsoft.com/office/drawing/2014/main" id="{9C120902-CBAB-4A18-87D2-26CF655A559E}"/>
              </a:ext>
            </a:extLst>
          </p:cNvPr>
          <p:cNvPicPr>
            <a:picLocks noGrp="1" noChangeAspect="1"/>
          </p:cNvPicPr>
          <p:nvPr>
            <p:ph idx="1"/>
          </p:nvPr>
        </p:nvPicPr>
        <p:blipFill>
          <a:blip r:embed="rId2"/>
          <a:stretch>
            <a:fillRect/>
          </a:stretch>
        </p:blipFill>
        <p:spPr>
          <a:xfrm>
            <a:off x="3400148" y="1943755"/>
            <a:ext cx="4412201" cy="4473059"/>
          </a:xfrm>
          <a:prstGeom prst="rect">
            <a:avLst/>
          </a:prstGeom>
        </p:spPr>
      </p:pic>
    </p:spTree>
    <p:extLst>
      <p:ext uri="{BB962C8B-B14F-4D97-AF65-F5344CB8AC3E}">
        <p14:creationId xmlns:p14="http://schemas.microsoft.com/office/powerpoint/2010/main" val="1615443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4E42-8A74-44DA-8B31-4C1B12897F23}"/>
              </a:ext>
            </a:extLst>
          </p:cNvPr>
          <p:cNvSpPr>
            <a:spLocks noGrp="1"/>
          </p:cNvSpPr>
          <p:nvPr>
            <p:ph type="ctrTitle"/>
          </p:nvPr>
        </p:nvSpPr>
        <p:spPr>
          <a:xfrm>
            <a:off x="833120" y="1122363"/>
            <a:ext cx="3200400" cy="2387600"/>
          </a:xfrm>
        </p:spPr>
        <p:txBody>
          <a:bodyPr>
            <a:normAutofit fontScale="90000"/>
          </a:bodyPr>
          <a:lstStyle/>
          <a:p>
            <a:pPr algn="l"/>
            <a:r>
              <a:rPr lang="en-GB" sz="4800"/>
              <a:t>OUR CORE CHRISTIAN VALUES</a:t>
            </a:r>
          </a:p>
        </p:txBody>
      </p:sp>
      <p:sp>
        <p:nvSpPr>
          <p:cNvPr id="3" name="Subtitle 2">
            <a:extLst>
              <a:ext uri="{FF2B5EF4-FFF2-40B4-BE49-F238E27FC236}">
                <a16:creationId xmlns:a16="http://schemas.microsoft.com/office/drawing/2014/main" id="{1CA805B8-5225-4C3E-8C38-50521E57EDA7}"/>
              </a:ext>
            </a:extLst>
          </p:cNvPr>
          <p:cNvSpPr>
            <a:spLocks noGrp="1"/>
          </p:cNvSpPr>
          <p:nvPr>
            <p:ph type="subTitle" idx="1"/>
          </p:nvPr>
        </p:nvSpPr>
        <p:spPr>
          <a:xfrm>
            <a:off x="833120" y="3628671"/>
            <a:ext cx="3200400" cy="1655762"/>
          </a:xfrm>
        </p:spPr>
        <p:txBody>
          <a:bodyPr>
            <a:normAutofit/>
          </a:bodyPr>
          <a:lstStyle/>
          <a:p>
            <a:pPr algn="l"/>
            <a:endParaRPr lang="en-GB" sz="1800" dirty="0"/>
          </a:p>
        </p:txBody>
      </p:sp>
      <p:pic>
        <p:nvPicPr>
          <p:cNvPr id="15" name="Picture 14">
            <a:extLst>
              <a:ext uri="{FF2B5EF4-FFF2-40B4-BE49-F238E27FC236}">
                <a16:creationId xmlns:a16="http://schemas.microsoft.com/office/drawing/2014/main" id="{6B1F98BD-50DE-4014-A780-8C85EB4170FB}"/>
              </a:ext>
            </a:extLst>
          </p:cNvPr>
          <p:cNvPicPr>
            <a:picLocks noChangeAspect="1"/>
          </p:cNvPicPr>
          <p:nvPr/>
        </p:nvPicPr>
        <p:blipFill rotWithShape="1">
          <a:blip r:embed="rId2">
            <a:extLst>
              <a:ext uri="{28A0092B-C50C-407E-A947-70E740481C1C}">
                <a14:useLocalDpi xmlns:a14="http://schemas.microsoft.com/office/drawing/2010/main" val="0"/>
              </a:ext>
            </a:extLst>
          </a:blip>
          <a:srcRect r="2" b="307"/>
          <a:stretch/>
        </p:blipFill>
        <p:spPr>
          <a:xfrm>
            <a:off x="4653627" y="-1"/>
            <a:ext cx="3719750" cy="2225041"/>
          </a:xfrm>
          <a:prstGeom prst="rect">
            <a:avLst/>
          </a:prstGeom>
        </p:spPr>
      </p:pic>
      <p:pic>
        <p:nvPicPr>
          <p:cNvPr id="9" name="Picture 8">
            <a:extLst>
              <a:ext uri="{FF2B5EF4-FFF2-40B4-BE49-F238E27FC236}">
                <a16:creationId xmlns:a16="http://schemas.microsoft.com/office/drawing/2014/main" id="{348184E6-D2DE-4B2E-B8E7-9FFF010DB38E}"/>
              </a:ext>
            </a:extLst>
          </p:cNvPr>
          <p:cNvPicPr>
            <a:picLocks noChangeAspect="1"/>
          </p:cNvPicPr>
          <p:nvPr/>
        </p:nvPicPr>
        <p:blipFill rotWithShape="1">
          <a:blip r:embed="rId3">
            <a:extLst>
              <a:ext uri="{28A0092B-C50C-407E-A947-70E740481C1C}">
                <a14:useLocalDpi xmlns:a14="http://schemas.microsoft.com/office/drawing/2010/main" val="0"/>
              </a:ext>
            </a:extLst>
          </a:blip>
          <a:srcRect t="6393" r="-3" b="-3"/>
          <a:stretch/>
        </p:blipFill>
        <p:spPr>
          <a:xfrm>
            <a:off x="8464815" y="-16426"/>
            <a:ext cx="3719752" cy="2267032"/>
          </a:xfrm>
          <a:prstGeom prst="rect">
            <a:avLst/>
          </a:prstGeom>
        </p:spPr>
      </p:pic>
      <p:pic>
        <p:nvPicPr>
          <p:cNvPr id="11" name="Picture 10">
            <a:extLst>
              <a:ext uri="{FF2B5EF4-FFF2-40B4-BE49-F238E27FC236}">
                <a16:creationId xmlns:a16="http://schemas.microsoft.com/office/drawing/2014/main" id="{61194290-CC0C-4C7D-AB4A-857B9FB81CF9}"/>
              </a:ext>
            </a:extLst>
          </p:cNvPr>
          <p:cNvPicPr>
            <a:picLocks noChangeAspect="1"/>
          </p:cNvPicPr>
          <p:nvPr/>
        </p:nvPicPr>
        <p:blipFill rotWithShape="1">
          <a:blip r:embed="rId4">
            <a:extLst>
              <a:ext uri="{28A0092B-C50C-407E-A947-70E740481C1C}">
                <a14:useLocalDpi xmlns:a14="http://schemas.microsoft.com/office/drawing/2010/main" val="0"/>
              </a:ext>
            </a:extLst>
          </a:blip>
          <a:srcRect t="11250" r="2" b="4110"/>
          <a:stretch/>
        </p:blipFill>
        <p:spPr>
          <a:xfrm>
            <a:off x="4653626" y="2316480"/>
            <a:ext cx="3719749" cy="2208616"/>
          </a:xfrm>
          <a:prstGeom prst="rect">
            <a:avLst/>
          </a:prstGeom>
        </p:spPr>
      </p:pic>
      <p:pic>
        <p:nvPicPr>
          <p:cNvPr id="7" name="Picture 6">
            <a:extLst>
              <a:ext uri="{FF2B5EF4-FFF2-40B4-BE49-F238E27FC236}">
                <a16:creationId xmlns:a16="http://schemas.microsoft.com/office/drawing/2014/main" id="{B0CB65F4-5E30-4902-9885-9F4E5F5DDC60}"/>
              </a:ext>
            </a:extLst>
          </p:cNvPr>
          <p:cNvPicPr>
            <a:picLocks noChangeAspect="1"/>
          </p:cNvPicPr>
          <p:nvPr/>
        </p:nvPicPr>
        <p:blipFill rotWithShape="1">
          <a:blip r:embed="rId5">
            <a:extLst>
              <a:ext uri="{28A0092B-C50C-407E-A947-70E740481C1C}">
                <a14:useLocalDpi xmlns:a14="http://schemas.microsoft.com/office/drawing/2010/main" val="0"/>
              </a:ext>
            </a:extLst>
          </a:blip>
          <a:srcRect l="4487" r="2" b="2"/>
          <a:stretch/>
        </p:blipFill>
        <p:spPr>
          <a:xfrm>
            <a:off x="8464815" y="2316480"/>
            <a:ext cx="3719748" cy="2208617"/>
          </a:xfrm>
          <a:prstGeom prst="rect">
            <a:avLst/>
          </a:prstGeom>
        </p:spPr>
      </p:pic>
      <p:pic>
        <p:nvPicPr>
          <p:cNvPr id="5" name="Picture 4">
            <a:extLst>
              <a:ext uri="{FF2B5EF4-FFF2-40B4-BE49-F238E27FC236}">
                <a16:creationId xmlns:a16="http://schemas.microsoft.com/office/drawing/2014/main" id="{E3B4C6B7-8EEA-4045-9AF1-53235E40276A}"/>
              </a:ext>
            </a:extLst>
          </p:cNvPr>
          <p:cNvPicPr>
            <a:picLocks noChangeAspect="1"/>
          </p:cNvPicPr>
          <p:nvPr/>
        </p:nvPicPr>
        <p:blipFill rotWithShape="1">
          <a:blip r:embed="rId6">
            <a:extLst>
              <a:ext uri="{28A0092B-C50C-407E-A947-70E740481C1C}">
                <a14:useLocalDpi xmlns:a14="http://schemas.microsoft.com/office/drawing/2010/main" val="0"/>
              </a:ext>
            </a:extLst>
          </a:blip>
          <a:srcRect t="2757" r="-3" b="6688"/>
          <a:stretch/>
        </p:blipFill>
        <p:spPr>
          <a:xfrm>
            <a:off x="4653627" y="4616536"/>
            <a:ext cx="3719748" cy="2241464"/>
          </a:xfrm>
          <a:prstGeom prst="rect">
            <a:avLst/>
          </a:prstGeom>
        </p:spPr>
      </p:pic>
      <p:pic>
        <p:nvPicPr>
          <p:cNvPr id="13" name="Picture 12">
            <a:extLst>
              <a:ext uri="{FF2B5EF4-FFF2-40B4-BE49-F238E27FC236}">
                <a16:creationId xmlns:a16="http://schemas.microsoft.com/office/drawing/2014/main" id="{2F359396-BD6F-4399-9E15-4A79C59B02E6}"/>
              </a:ext>
            </a:extLst>
          </p:cNvPr>
          <p:cNvPicPr>
            <a:picLocks noChangeAspect="1"/>
          </p:cNvPicPr>
          <p:nvPr/>
        </p:nvPicPr>
        <p:blipFill rotWithShape="1">
          <a:blip r:embed="rId7">
            <a:extLst>
              <a:ext uri="{28A0092B-C50C-407E-A947-70E740481C1C}">
                <a14:useLocalDpi xmlns:a14="http://schemas.microsoft.com/office/drawing/2010/main" val="0"/>
              </a:ext>
            </a:extLst>
          </a:blip>
          <a:srcRect t="9079" r="-3" b="-3"/>
          <a:stretch/>
        </p:blipFill>
        <p:spPr>
          <a:xfrm>
            <a:off x="8464815" y="4607394"/>
            <a:ext cx="3719752" cy="2250607"/>
          </a:xfrm>
          <a:prstGeom prst="rect">
            <a:avLst/>
          </a:prstGeom>
        </p:spPr>
      </p:pic>
    </p:spTree>
    <p:extLst>
      <p:ext uri="{BB962C8B-B14F-4D97-AF65-F5344CB8AC3E}">
        <p14:creationId xmlns:p14="http://schemas.microsoft.com/office/powerpoint/2010/main" val="326430042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9196-8D4E-4251-9EA6-B9AD163A23DA}"/>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A5AA532C-DEB5-4DC4-AA72-58658D830387}"/>
              </a:ext>
            </a:extLst>
          </p:cNvPr>
          <p:cNvPicPr>
            <a:picLocks noGrp="1" noChangeAspect="1"/>
          </p:cNvPicPr>
          <p:nvPr>
            <p:ph idx="1"/>
          </p:nvPr>
        </p:nvPicPr>
        <p:blipFill>
          <a:blip r:embed="rId2"/>
          <a:stretch>
            <a:fillRect/>
          </a:stretch>
        </p:blipFill>
        <p:spPr>
          <a:xfrm>
            <a:off x="1136342" y="2142967"/>
            <a:ext cx="9103800" cy="4115790"/>
          </a:xfrm>
          <a:prstGeom prst="rect">
            <a:avLst/>
          </a:prstGeom>
        </p:spPr>
      </p:pic>
    </p:spTree>
    <p:extLst>
      <p:ext uri="{BB962C8B-B14F-4D97-AF65-F5344CB8AC3E}">
        <p14:creationId xmlns:p14="http://schemas.microsoft.com/office/powerpoint/2010/main" val="3010817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C050059-5768-48A4-87C2-193BC4864F35}"/>
              </a:ext>
            </a:extLst>
          </p:cNvPr>
          <p:cNvPicPr>
            <a:picLocks noGrp="1" noChangeAspect="1"/>
          </p:cNvPicPr>
          <p:nvPr>
            <p:ph sz="half" idx="1"/>
          </p:nvPr>
        </p:nvPicPr>
        <p:blipFill>
          <a:blip r:embed="rId2"/>
          <a:stretch>
            <a:fillRect/>
          </a:stretch>
        </p:blipFill>
        <p:spPr>
          <a:xfrm>
            <a:off x="886220" y="403026"/>
            <a:ext cx="10086579" cy="6051947"/>
          </a:xfrm>
          <a:prstGeom prst="rect">
            <a:avLst/>
          </a:prstGeom>
        </p:spPr>
      </p:pic>
    </p:spTree>
    <p:extLst>
      <p:ext uri="{BB962C8B-B14F-4D97-AF65-F5344CB8AC3E}">
        <p14:creationId xmlns:p14="http://schemas.microsoft.com/office/powerpoint/2010/main" val="342279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31E9B39-12F7-4D88-813A-D1887B86B72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98772" y="1372729"/>
            <a:ext cx="6392645" cy="357988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420ADFB-178A-4A3E-AEBF-0C60D8F06CDA}"/>
              </a:ext>
            </a:extLst>
          </p:cNvPr>
          <p:cNvSpPr>
            <a:spLocks noGrp="1"/>
          </p:cNvSpPr>
          <p:nvPr>
            <p:ph sz="half" idx="2"/>
          </p:nvPr>
        </p:nvSpPr>
        <p:spPr>
          <a:xfrm>
            <a:off x="7305740" y="1914049"/>
            <a:ext cx="4396341" cy="4200245"/>
          </a:xfrm>
        </p:spPr>
        <p:txBody>
          <a:bodyPr>
            <a:normAutofit/>
          </a:bodyPr>
          <a:lstStyle/>
          <a:p>
            <a:pPr marL="0" indent="0">
              <a:buNone/>
            </a:pPr>
            <a:br>
              <a:rPr lang="en-GB" dirty="0"/>
            </a:br>
            <a:r>
              <a:rPr lang="en-GB" dirty="0"/>
              <a:t>"You are the light of the world. A city built on a hill cannot be hid. 15</a:t>
            </a:r>
          </a:p>
          <a:p>
            <a:pPr marL="0" indent="0">
              <a:buNone/>
            </a:pPr>
            <a:r>
              <a:rPr lang="en-GB" dirty="0"/>
              <a:t> No one after lighting a lamp puts it under the bushel basket, but on the lampstand, and it gives light to all in the house. 16 </a:t>
            </a:r>
          </a:p>
          <a:p>
            <a:pPr marL="0" indent="0">
              <a:buNone/>
            </a:pPr>
            <a:r>
              <a:rPr lang="en-GB" dirty="0"/>
              <a:t>In the same way, let your light shine before others, so that they may see your good works and give glory to your Father in heaven." </a:t>
            </a:r>
          </a:p>
          <a:p>
            <a:pPr marL="0" indent="0">
              <a:buNone/>
            </a:pPr>
            <a:r>
              <a:rPr lang="en-GB" dirty="0"/>
              <a:t>Matthew 5:14-16</a:t>
            </a:r>
          </a:p>
          <a:p>
            <a:pPr marL="0" indent="0">
              <a:buNone/>
            </a:pPr>
            <a:endParaRPr lang="en-GB" dirty="0"/>
          </a:p>
        </p:txBody>
      </p:sp>
    </p:spTree>
    <p:extLst>
      <p:ext uri="{BB962C8B-B14F-4D97-AF65-F5344CB8AC3E}">
        <p14:creationId xmlns:p14="http://schemas.microsoft.com/office/powerpoint/2010/main" val="3583557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71E26E-63CB-4CC1-91A8-299F2446F6FD}"/>
              </a:ext>
            </a:extLst>
          </p:cNvPr>
          <p:cNvSpPr>
            <a:spLocks noGrp="1"/>
          </p:cNvSpPr>
          <p:nvPr>
            <p:ph sz="half" idx="1"/>
          </p:nvPr>
        </p:nvSpPr>
        <p:spPr/>
        <p:txBody>
          <a:bodyPr>
            <a:normAutofit/>
          </a:bodyPr>
          <a:lstStyle/>
          <a:p>
            <a:r>
              <a:rPr lang="en-GB" sz="2400" dirty="0"/>
              <a:t>As a Christian school family, we seek to follow the example of Jesus in all that we do. We believe that the Sermon on the Mount is a vital chapter in scripture, teaching us to let the light of Jesus shine through us.</a:t>
            </a:r>
          </a:p>
        </p:txBody>
      </p:sp>
      <p:pic>
        <p:nvPicPr>
          <p:cNvPr id="5" name="Content Placeholder 4">
            <a:extLst>
              <a:ext uri="{FF2B5EF4-FFF2-40B4-BE49-F238E27FC236}">
                <a16:creationId xmlns:a16="http://schemas.microsoft.com/office/drawing/2014/main" id="{1E4F877D-666B-404E-9EFD-819F8C31AB5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940655"/>
            <a:ext cx="5118465" cy="2725416"/>
          </a:xfrm>
          <a:prstGeom prst="rect">
            <a:avLst/>
          </a:prstGeom>
        </p:spPr>
      </p:pic>
    </p:spTree>
    <p:extLst>
      <p:ext uri="{BB962C8B-B14F-4D97-AF65-F5344CB8AC3E}">
        <p14:creationId xmlns:p14="http://schemas.microsoft.com/office/powerpoint/2010/main" val="2070614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36EE48-3CAF-46BD-90C2-B063EA9E1C99}"/>
              </a:ext>
            </a:extLst>
          </p:cNvPr>
          <p:cNvPicPr>
            <a:picLocks noChangeAspect="1"/>
          </p:cNvPicPr>
          <p:nvPr/>
        </p:nvPicPr>
        <p:blipFill>
          <a:blip r:embed="rId2"/>
          <a:stretch>
            <a:fillRect/>
          </a:stretch>
        </p:blipFill>
        <p:spPr>
          <a:xfrm>
            <a:off x="5612833" y="1934926"/>
            <a:ext cx="5121084" cy="3218967"/>
          </a:xfrm>
          <a:prstGeom prst="rect">
            <a:avLst/>
          </a:prstGeom>
        </p:spPr>
      </p:pic>
      <p:sp>
        <p:nvSpPr>
          <p:cNvPr id="3" name="Content Placeholder 2">
            <a:extLst>
              <a:ext uri="{FF2B5EF4-FFF2-40B4-BE49-F238E27FC236}">
                <a16:creationId xmlns:a16="http://schemas.microsoft.com/office/drawing/2014/main" id="{1AC84E87-726A-4416-BF07-7DFD3FA14908}"/>
              </a:ext>
            </a:extLst>
          </p:cNvPr>
          <p:cNvSpPr>
            <a:spLocks noGrp="1"/>
          </p:cNvSpPr>
          <p:nvPr>
            <p:ph idx="1"/>
          </p:nvPr>
        </p:nvSpPr>
        <p:spPr>
          <a:xfrm>
            <a:off x="1103312" y="2052918"/>
            <a:ext cx="3717263" cy="4195481"/>
          </a:xfrm>
        </p:spPr>
        <p:txBody>
          <a:bodyPr>
            <a:normAutofit/>
          </a:bodyPr>
          <a:lstStyle/>
          <a:p>
            <a:r>
              <a:rPr lang="en-GB" sz="2400" dirty="0"/>
              <a:t>We take great encouragement from the words "you are the light of the world"; this reveals to us that Jesus, who himself tells us "I am the light of the world" (John 8:12), is within all of us. </a:t>
            </a:r>
          </a:p>
        </p:txBody>
      </p:sp>
    </p:spTree>
    <p:extLst>
      <p:ext uri="{BB962C8B-B14F-4D97-AF65-F5344CB8AC3E}">
        <p14:creationId xmlns:p14="http://schemas.microsoft.com/office/powerpoint/2010/main" val="285006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DD1133-338D-4609-940A-AC6FE34DEA7D}"/>
              </a:ext>
            </a:extLst>
          </p:cNvPr>
          <p:cNvSpPr>
            <a:spLocks noGrp="1"/>
          </p:cNvSpPr>
          <p:nvPr>
            <p:ph idx="1"/>
          </p:nvPr>
        </p:nvSpPr>
        <p:spPr>
          <a:xfrm>
            <a:off x="1103312" y="641369"/>
            <a:ext cx="8946541" cy="4195481"/>
          </a:xfrm>
        </p:spPr>
        <p:txBody>
          <a:bodyPr>
            <a:normAutofit/>
          </a:bodyPr>
          <a:lstStyle/>
          <a:p>
            <a:pPr marL="0" indent="0">
              <a:buNone/>
            </a:pPr>
            <a:r>
              <a:rPr lang="en-GB" dirty="0"/>
              <a:t>We are all God's children and are called to "give glory" to our Father in heaven through our "good works".</a:t>
            </a:r>
          </a:p>
          <a:p>
            <a:pPr marL="0" indent="0">
              <a:buNone/>
            </a:pPr>
            <a:r>
              <a:rPr lang="en-GB" dirty="0"/>
              <a:t> This reminds us of the importance of our actions. </a:t>
            </a:r>
          </a:p>
          <a:p>
            <a:pPr marL="0" indent="0">
              <a:buNone/>
            </a:pPr>
            <a:r>
              <a:rPr lang="en-GB" dirty="0"/>
              <a:t>Our actions allow us to let our light shine. </a:t>
            </a:r>
          </a:p>
          <a:p>
            <a:pPr marL="0" indent="0">
              <a:buNone/>
            </a:pPr>
            <a:r>
              <a:rPr lang="en-GB" dirty="0"/>
              <a:t>Our actions allow us to share the light of Jesus with those around us.</a:t>
            </a:r>
            <a:br>
              <a:rPr lang="en-GB" dirty="0">
                <a:latin typeface="Comic Sans MS" panose="030F0702030302020204" pitchFamily="66" charset="0"/>
              </a:rPr>
            </a:br>
            <a:br>
              <a:rPr lang="en-GB" dirty="0">
                <a:latin typeface="Comic Sans MS" panose="030F0702030302020204" pitchFamily="66" charset="0"/>
              </a:rPr>
            </a:br>
            <a:endParaRPr lang="en-GB" dirty="0">
              <a:latin typeface="Comic Sans MS" panose="030F0702030302020204" pitchFamily="66" charset="0"/>
            </a:endParaRPr>
          </a:p>
        </p:txBody>
      </p:sp>
      <p:pic>
        <p:nvPicPr>
          <p:cNvPr id="4" name="Picture 3">
            <a:extLst>
              <a:ext uri="{FF2B5EF4-FFF2-40B4-BE49-F238E27FC236}">
                <a16:creationId xmlns:a16="http://schemas.microsoft.com/office/drawing/2014/main" id="{AF393E93-B388-4B70-9250-CBAD9586B12A}"/>
              </a:ext>
            </a:extLst>
          </p:cNvPr>
          <p:cNvPicPr>
            <a:picLocks noChangeAspect="1"/>
          </p:cNvPicPr>
          <p:nvPr/>
        </p:nvPicPr>
        <p:blipFill>
          <a:blip r:embed="rId2"/>
          <a:stretch>
            <a:fillRect/>
          </a:stretch>
        </p:blipFill>
        <p:spPr>
          <a:xfrm>
            <a:off x="1486745" y="2628899"/>
            <a:ext cx="7168983" cy="4014631"/>
          </a:xfrm>
          <a:prstGeom prst="rect">
            <a:avLst/>
          </a:prstGeom>
        </p:spPr>
      </p:pic>
    </p:spTree>
    <p:extLst>
      <p:ext uri="{BB962C8B-B14F-4D97-AF65-F5344CB8AC3E}">
        <p14:creationId xmlns:p14="http://schemas.microsoft.com/office/powerpoint/2010/main" val="37147959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188</TotalTime>
  <Words>346</Words>
  <Application>Microsoft Office PowerPoint</Application>
  <PresentationFormat>Widescreen</PresentationFormat>
  <Paragraphs>22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Century Gothic</vt:lpstr>
      <vt:lpstr>Comic Sans MS</vt:lpstr>
      <vt:lpstr>Wingdings 3</vt:lpstr>
      <vt:lpstr>Ion</vt:lpstr>
      <vt:lpstr>May the Lord be with you</vt:lpstr>
      <vt:lpstr>What is our school Vision and Values?</vt:lpstr>
      <vt:lpstr>OUR CORE CHRISTIAN VALUES</vt:lpstr>
      <vt:lpstr>PowerPoint Presentation</vt:lpstr>
      <vt:lpstr>PowerPoint Presentation</vt:lpstr>
      <vt:lpstr>PowerPoint Presentation</vt:lpstr>
      <vt:lpstr>PowerPoint Presentation</vt:lpstr>
      <vt:lpstr>PowerPoint Presentation</vt:lpstr>
      <vt:lpstr>PowerPoint Presentation</vt:lpstr>
      <vt:lpstr>We want our school and church to be beacons that shine far and wide, lighting up our region with the light of Jesus. </vt:lpstr>
      <vt:lpstr>By learning about Christian values, by listening to the teachings of Jesus, and by following the example of Jesus, we say to every member of our community: let your light shine! </vt:lpstr>
      <vt:lpstr>Spirituality in our school At Audlem St James Primary School we aim to nurture spirituality and provide opportunities for it to grow.  Three elements by which spirituality can be understood: • Life within us that makes us special and unique • Divine power woven into values and beliefs of our faith • A focus on the world we live in – Awe and Wonder          Spiritually has helped us to develop love and respect so that we accept who we are and enjoy good relationships with each other. </vt:lpstr>
      <vt:lpstr>We take an interest and delight in the world around us and are open to what lies beyond the material (this may manifest itself in faith/belief in God). </vt:lpstr>
      <vt:lpstr>We are able to express and understand feelings, as well as respect those of others. We have a strong moral sense and a love of what is good.                We are able to enjoy quiet and stillness, we possess an active imagination, and show joy in creativity and discovering new skills. </vt:lpstr>
      <vt:lpstr>In developing pupils’ spirituality, our curriculum is focused around BIG questions with the key aim of providing pupils with the opportunity to respond to their learning and display what they have learnt.               Where appropriate, teachers plan opportunities for pupils to develop their courageous advocacy where pupils have the opportunity to look beyond themselves and develop an understanding of disadvantage, deprivation and the exploitation of the natural world.            </vt:lpstr>
      <vt:lpstr>‘Go in peace to love and serve the lord,’ ‘Amen’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May the Lord be with you</dc:title>
  <dc:creator>Jodie Burgess</dc:creator>
  <cp:lastModifiedBy>Jodie Burgess</cp:lastModifiedBy>
  <cp:revision>25</cp:revision>
  <dcterms:created xsi:type="dcterms:W3CDTF">2021-09-10T13:12:10Z</dcterms:created>
  <dcterms:modified xsi:type="dcterms:W3CDTF">2023-11-09T22:34:33Z</dcterms:modified>
</cp:coreProperties>
</file>