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3" d="100"/>
          <a:sy n="63" d="100"/>
        </p:scale>
        <p:origin x="780"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a Parkinson" userId="093c4e9b-5106-4455-98cf-d81fbb63f15e" providerId="ADAL" clId="{76EECE51-C474-4DA9-972B-FCCA7033D11D}"/>
    <pc:docChg chg="modSld">
      <pc:chgData name="Joanna Parkinson" userId="093c4e9b-5106-4455-98cf-d81fbb63f15e" providerId="ADAL" clId="{76EECE51-C474-4DA9-972B-FCCA7033D11D}" dt="2026-09-08T19:15:50.421" v="138" actId="20577"/>
      <pc:docMkLst>
        <pc:docMk/>
      </pc:docMkLst>
      <pc:sldChg chg="modSp">
        <pc:chgData name="Joanna Parkinson" userId="093c4e9b-5106-4455-98cf-d81fbb63f15e" providerId="ADAL" clId="{76EECE51-C474-4DA9-972B-FCCA7033D11D}" dt="2026-09-08T19:07:06.587" v="9" actId="20577"/>
        <pc:sldMkLst>
          <pc:docMk/>
          <pc:sldMk cId="0" sldId="257"/>
        </pc:sldMkLst>
        <pc:spChg chg="mod">
          <ac:chgData name="Joanna Parkinson" userId="093c4e9b-5106-4455-98cf-d81fbb63f15e" providerId="ADAL" clId="{76EECE51-C474-4DA9-972B-FCCA7033D11D}" dt="2026-09-08T19:07:06.587" v="9" actId="20577"/>
          <ac:spMkLst>
            <pc:docMk/>
            <pc:sldMk cId="0" sldId="257"/>
            <ac:spMk id="17" creationId="{00000000-0000-0000-0000-000000000000}"/>
          </ac:spMkLst>
        </pc:spChg>
      </pc:sldChg>
      <pc:sldChg chg="modSp">
        <pc:chgData name="Joanna Parkinson" userId="093c4e9b-5106-4455-98cf-d81fbb63f15e" providerId="ADAL" clId="{76EECE51-C474-4DA9-972B-FCCA7033D11D}" dt="2026-09-08T19:07:32.016" v="14" actId="255"/>
        <pc:sldMkLst>
          <pc:docMk/>
          <pc:sldMk cId="0" sldId="258"/>
        </pc:sldMkLst>
        <pc:spChg chg="mod">
          <ac:chgData name="Joanna Parkinson" userId="093c4e9b-5106-4455-98cf-d81fbb63f15e" providerId="ADAL" clId="{76EECE51-C474-4DA9-972B-FCCA7033D11D}" dt="2026-09-08T19:07:17.844" v="10" actId="113"/>
          <ac:spMkLst>
            <pc:docMk/>
            <pc:sldMk cId="0" sldId="258"/>
            <ac:spMk id="9" creationId="{00000000-0000-0000-0000-000000000000}"/>
          </ac:spMkLst>
        </pc:spChg>
        <pc:spChg chg="mod">
          <ac:chgData name="Joanna Parkinson" userId="093c4e9b-5106-4455-98cf-d81fbb63f15e" providerId="ADAL" clId="{76EECE51-C474-4DA9-972B-FCCA7033D11D}" dt="2026-09-08T19:07:26.242" v="13" actId="113"/>
          <ac:spMkLst>
            <pc:docMk/>
            <pc:sldMk cId="0" sldId="258"/>
            <ac:spMk id="12" creationId="{00000000-0000-0000-0000-000000000000}"/>
          </ac:spMkLst>
        </pc:spChg>
        <pc:spChg chg="mod">
          <ac:chgData name="Joanna Parkinson" userId="093c4e9b-5106-4455-98cf-d81fbb63f15e" providerId="ADAL" clId="{76EECE51-C474-4DA9-972B-FCCA7033D11D}" dt="2026-09-08T19:07:20.974" v="11" actId="113"/>
          <ac:spMkLst>
            <pc:docMk/>
            <pc:sldMk cId="0" sldId="258"/>
            <ac:spMk id="15" creationId="{00000000-0000-0000-0000-000000000000}"/>
          </ac:spMkLst>
        </pc:spChg>
        <pc:spChg chg="mod">
          <ac:chgData name="Joanna Parkinson" userId="093c4e9b-5106-4455-98cf-d81fbb63f15e" providerId="ADAL" clId="{76EECE51-C474-4DA9-972B-FCCA7033D11D}" dt="2026-09-08T19:07:23.818" v="12" actId="113"/>
          <ac:spMkLst>
            <pc:docMk/>
            <pc:sldMk cId="0" sldId="258"/>
            <ac:spMk id="21" creationId="{00000000-0000-0000-0000-000000000000}"/>
          </ac:spMkLst>
        </pc:spChg>
        <pc:spChg chg="mod">
          <ac:chgData name="Joanna Parkinson" userId="093c4e9b-5106-4455-98cf-d81fbb63f15e" providerId="ADAL" clId="{76EECE51-C474-4DA9-972B-FCCA7033D11D}" dt="2026-09-08T19:07:32.016" v="14" actId="255"/>
          <ac:spMkLst>
            <pc:docMk/>
            <pc:sldMk cId="0" sldId="258"/>
            <ac:spMk id="28" creationId="{00000000-0000-0000-0000-000000000000}"/>
          </ac:spMkLst>
        </pc:spChg>
      </pc:sldChg>
      <pc:sldChg chg="modSp">
        <pc:chgData name="Joanna Parkinson" userId="093c4e9b-5106-4455-98cf-d81fbb63f15e" providerId="ADAL" clId="{76EECE51-C474-4DA9-972B-FCCA7033D11D}" dt="2026-09-08T19:07:39.131" v="15" actId="255"/>
        <pc:sldMkLst>
          <pc:docMk/>
          <pc:sldMk cId="0" sldId="259"/>
        </pc:sldMkLst>
        <pc:spChg chg="mod">
          <ac:chgData name="Joanna Parkinson" userId="093c4e9b-5106-4455-98cf-d81fbb63f15e" providerId="ADAL" clId="{76EECE51-C474-4DA9-972B-FCCA7033D11D}" dt="2026-09-08T19:07:39.131" v="15" actId="255"/>
          <ac:spMkLst>
            <pc:docMk/>
            <pc:sldMk cId="0" sldId="259"/>
            <ac:spMk id="19" creationId="{00000000-0000-0000-0000-000000000000}"/>
          </ac:spMkLst>
        </pc:spChg>
      </pc:sldChg>
      <pc:sldChg chg="modSp">
        <pc:chgData name="Joanna Parkinson" userId="093c4e9b-5106-4455-98cf-d81fbb63f15e" providerId="ADAL" clId="{76EECE51-C474-4DA9-972B-FCCA7033D11D}" dt="2026-09-08T19:08:56.141" v="38" actId="255"/>
        <pc:sldMkLst>
          <pc:docMk/>
          <pc:sldMk cId="0" sldId="262"/>
        </pc:sldMkLst>
        <pc:spChg chg="mod">
          <ac:chgData name="Joanna Parkinson" userId="093c4e9b-5106-4455-98cf-d81fbb63f15e" providerId="ADAL" clId="{76EECE51-C474-4DA9-972B-FCCA7033D11D}" dt="2026-09-08T19:08:16.681" v="20" actId="255"/>
          <ac:spMkLst>
            <pc:docMk/>
            <pc:sldMk cId="0" sldId="262"/>
            <ac:spMk id="9" creationId="{00000000-0000-0000-0000-000000000000}"/>
          </ac:spMkLst>
        </pc:spChg>
        <pc:spChg chg="mod">
          <ac:chgData name="Joanna Parkinson" userId="093c4e9b-5106-4455-98cf-d81fbb63f15e" providerId="ADAL" clId="{76EECE51-C474-4DA9-972B-FCCA7033D11D}" dt="2026-09-08T19:08:09.839" v="19" actId="255"/>
          <ac:spMkLst>
            <pc:docMk/>
            <pc:sldMk cId="0" sldId="262"/>
            <ac:spMk id="10" creationId="{00000000-0000-0000-0000-000000000000}"/>
          </ac:spMkLst>
        </pc:spChg>
        <pc:spChg chg="mod">
          <ac:chgData name="Joanna Parkinson" userId="093c4e9b-5106-4455-98cf-d81fbb63f15e" providerId="ADAL" clId="{76EECE51-C474-4DA9-972B-FCCA7033D11D}" dt="2026-09-08T19:08:23.864" v="21" actId="255"/>
          <ac:spMkLst>
            <pc:docMk/>
            <pc:sldMk cId="0" sldId="262"/>
            <ac:spMk id="13" creationId="{00000000-0000-0000-0000-000000000000}"/>
          </ac:spMkLst>
        </pc:spChg>
        <pc:spChg chg="mod">
          <ac:chgData name="Joanna Parkinson" userId="093c4e9b-5106-4455-98cf-d81fbb63f15e" providerId="ADAL" clId="{76EECE51-C474-4DA9-972B-FCCA7033D11D}" dt="2026-09-08T19:08:35.197" v="23" actId="255"/>
          <ac:spMkLst>
            <pc:docMk/>
            <pc:sldMk cId="0" sldId="262"/>
            <ac:spMk id="14" creationId="{00000000-0000-0000-0000-000000000000}"/>
          </ac:spMkLst>
        </pc:spChg>
        <pc:spChg chg="mod">
          <ac:chgData name="Joanna Parkinson" userId="093c4e9b-5106-4455-98cf-d81fbb63f15e" providerId="ADAL" clId="{76EECE51-C474-4DA9-972B-FCCA7033D11D}" dt="2026-09-08T19:08:40.820" v="24" actId="255"/>
          <ac:spMkLst>
            <pc:docMk/>
            <pc:sldMk cId="0" sldId="262"/>
            <ac:spMk id="17" creationId="{00000000-0000-0000-0000-000000000000}"/>
          </ac:spMkLst>
        </pc:spChg>
        <pc:spChg chg="mod">
          <ac:chgData name="Joanna Parkinson" userId="093c4e9b-5106-4455-98cf-d81fbb63f15e" providerId="ADAL" clId="{76EECE51-C474-4DA9-972B-FCCA7033D11D}" dt="2026-09-08T19:08:56.141" v="38" actId="255"/>
          <ac:spMkLst>
            <pc:docMk/>
            <pc:sldMk cId="0" sldId="262"/>
            <ac:spMk id="18" creationId="{00000000-0000-0000-0000-000000000000}"/>
          </ac:spMkLst>
        </pc:spChg>
        <pc:spChg chg="mod">
          <ac:chgData name="Joanna Parkinson" userId="093c4e9b-5106-4455-98cf-d81fbb63f15e" providerId="ADAL" clId="{76EECE51-C474-4DA9-972B-FCCA7033D11D}" dt="2026-09-08T19:07:58.521" v="18" actId="255"/>
          <ac:spMkLst>
            <pc:docMk/>
            <pc:sldMk cId="0" sldId="262"/>
            <ac:spMk id="19" creationId="{00000000-0000-0000-0000-000000000000}"/>
          </ac:spMkLst>
        </pc:spChg>
      </pc:sldChg>
      <pc:sldChg chg="modSp">
        <pc:chgData name="Joanna Parkinson" userId="093c4e9b-5106-4455-98cf-d81fbb63f15e" providerId="ADAL" clId="{76EECE51-C474-4DA9-972B-FCCA7033D11D}" dt="2026-09-08T19:10:09.916" v="48" actId="255"/>
        <pc:sldMkLst>
          <pc:docMk/>
          <pc:sldMk cId="0" sldId="263"/>
        </pc:sldMkLst>
        <pc:spChg chg="mod">
          <ac:chgData name="Joanna Parkinson" userId="093c4e9b-5106-4455-98cf-d81fbb63f15e" providerId="ADAL" clId="{76EECE51-C474-4DA9-972B-FCCA7033D11D}" dt="2026-09-08T19:09:22.550" v="39" actId="255"/>
          <ac:spMkLst>
            <pc:docMk/>
            <pc:sldMk cId="0" sldId="263"/>
            <ac:spMk id="9" creationId="{00000000-0000-0000-0000-000000000000}"/>
          </ac:spMkLst>
        </pc:spChg>
        <pc:spChg chg="mod">
          <ac:chgData name="Joanna Parkinson" userId="093c4e9b-5106-4455-98cf-d81fbb63f15e" providerId="ADAL" clId="{76EECE51-C474-4DA9-972B-FCCA7033D11D}" dt="2026-09-08T19:10:09.916" v="48" actId="255"/>
          <ac:spMkLst>
            <pc:docMk/>
            <pc:sldMk cId="0" sldId="263"/>
            <ac:spMk id="10" creationId="{00000000-0000-0000-0000-000000000000}"/>
          </ac:spMkLst>
        </pc:spChg>
        <pc:spChg chg="mod">
          <ac:chgData name="Joanna Parkinson" userId="093c4e9b-5106-4455-98cf-d81fbb63f15e" providerId="ADAL" clId="{76EECE51-C474-4DA9-972B-FCCA7033D11D}" dt="2026-09-08T19:09:27.701" v="40" actId="255"/>
          <ac:spMkLst>
            <pc:docMk/>
            <pc:sldMk cId="0" sldId="263"/>
            <ac:spMk id="13" creationId="{00000000-0000-0000-0000-000000000000}"/>
          </ac:spMkLst>
        </pc:spChg>
        <pc:spChg chg="mod">
          <ac:chgData name="Joanna Parkinson" userId="093c4e9b-5106-4455-98cf-d81fbb63f15e" providerId="ADAL" clId="{76EECE51-C474-4DA9-972B-FCCA7033D11D}" dt="2026-09-08T19:10:02.868" v="47" actId="255"/>
          <ac:spMkLst>
            <pc:docMk/>
            <pc:sldMk cId="0" sldId="263"/>
            <ac:spMk id="14" creationId="{00000000-0000-0000-0000-000000000000}"/>
          </ac:spMkLst>
        </pc:spChg>
        <pc:spChg chg="mod">
          <ac:chgData name="Joanna Parkinson" userId="093c4e9b-5106-4455-98cf-d81fbb63f15e" providerId="ADAL" clId="{76EECE51-C474-4DA9-972B-FCCA7033D11D}" dt="2026-09-08T19:09:55.454" v="46" actId="13926"/>
          <ac:spMkLst>
            <pc:docMk/>
            <pc:sldMk cId="0" sldId="263"/>
            <ac:spMk id="17" creationId="{00000000-0000-0000-0000-000000000000}"/>
          </ac:spMkLst>
        </pc:spChg>
        <pc:spChg chg="mod">
          <ac:chgData name="Joanna Parkinson" userId="093c4e9b-5106-4455-98cf-d81fbb63f15e" providerId="ADAL" clId="{76EECE51-C474-4DA9-972B-FCCA7033D11D}" dt="2026-09-08T19:09:51.526" v="45" actId="13926"/>
          <ac:spMkLst>
            <pc:docMk/>
            <pc:sldMk cId="0" sldId="263"/>
            <ac:spMk id="18" creationId="{00000000-0000-0000-0000-000000000000}"/>
          </ac:spMkLst>
        </pc:spChg>
      </pc:sldChg>
      <pc:sldChg chg="modSp">
        <pc:chgData name="Joanna Parkinson" userId="093c4e9b-5106-4455-98cf-d81fbb63f15e" providerId="ADAL" clId="{76EECE51-C474-4DA9-972B-FCCA7033D11D}" dt="2026-09-08T19:11:00.298" v="83" actId="20577"/>
        <pc:sldMkLst>
          <pc:docMk/>
          <pc:sldMk cId="0" sldId="264"/>
        </pc:sldMkLst>
        <pc:spChg chg="mod">
          <ac:chgData name="Joanna Parkinson" userId="093c4e9b-5106-4455-98cf-d81fbb63f15e" providerId="ADAL" clId="{76EECE51-C474-4DA9-972B-FCCA7033D11D}" dt="2026-09-08T19:10:39.780" v="50" actId="255"/>
          <ac:spMkLst>
            <pc:docMk/>
            <pc:sldMk cId="0" sldId="264"/>
            <ac:spMk id="3" creationId="{00000000-0000-0000-0000-000000000000}"/>
          </ac:spMkLst>
        </pc:spChg>
        <pc:spChg chg="mod">
          <ac:chgData name="Joanna Parkinson" userId="093c4e9b-5106-4455-98cf-d81fbb63f15e" providerId="ADAL" clId="{76EECE51-C474-4DA9-972B-FCCA7033D11D}" dt="2026-09-08T19:10:45.273" v="66" actId="1036"/>
          <ac:spMkLst>
            <pc:docMk/>
            <pc:sldMk cId="0" sldId="264"/>
            <ac:spMk id="4" creationId="{00000000-0000-0000-0000-000000000000}"/>
          </ac:spMkLst>
        </pc:spChg>
        <pc:spChg chg="mod">
          <ac:chgData name="Joanna Parkinson" userId="093c4e9b-5106-4455-98cf-d81fbb63f15e" providerId="ADAL" clId="{76EECE51-C474-4DA9-972B-FCCA7033D11D}" dt="2026-09-08T19:11:00.298" v="83" actId="20577"/>
          <ac:spMkLst>
            <pc:docMk/>
            <pc:sldMk cId="0" sldId="264"/>
            <ac:spMk id="10" creationId="{00000000-0000-0000-0000-000000000000}"/>
          </ac:spMkLst>
        </pc:spChg>
        <pc:spChg chg="mod">
          <ac:chgData name="Joanna Parkinson" userId="093c4e9b-5106-4455-98cf-d81fbb63f15e" providerId="ADAL" clId="{76EECE51-C474-4DA9-972B-FCCA7033D11D}" dt="2026-09-08T19:10:54.665" v="80" actId="6549"/>
          <ac:spMkLst>
            <pc:docMk/>
            <pc:sldMk cId="0" sldId="264"/>
            <ac:spMk id="18" creationId="{00000000-0000-0000-0000-000000000000}"/>
          </ac:spMkLst>
        </pc:spChg>
      </pc:sldChg>
      <pc:sldChg chg="modSp">
        <pc:chgData name="Joanna Parkinson" userId="093c4e9b-5106-4455-98cf-d81fbb63f15e" providerId="ADAL" clId="{76EECE51-C474-4DA9-972B-FCCA7033D11D}" dt="2026-09-08T19:12:20.531" v="85" actId="255"/>
        <pc:sldMkLst>
          <pc:docMk/>
          <pc:sldMk cId="0" sldId="273"/>
        </pc:sldMkLst>
        <pc:spChg chg="mod">
          <ac:chgData name="Joanna Parkinson" userId="093c4e9b-5106-4455-98cf-d81fbb63f15e" providerId="ADAL" clId="{76EECE51-C474-4DA9-972B-FCCA7033D11D}" dt="2026-09-08T19:12:06.381" v="84" actId="1076"/>
          <ac:spMkLst>
            <pc:docMk/>
            <pc:sldMk cId="0" sldId="273"/>
            <ac:spMk id="5" creationId="{00000000-0000-0000-0000-000000000000}"/>
          </ac:spMkLst>
        </pc:spChg>
        <pc:spChg chg="mod">
          <ac:chgData name="Joanna Parkinson" userId="093c4e9b-5106-4455-98cf-d81fbb63f15e" providerId="ADAL" clId="{76EECE51-C474-4DA9-972B-FCCA7033D11D}" dt="2026-09-08T19:12:20.531" v="85" actId="255"/>
          <ac:spMkLst>
            <pc:docMk/>
            <pc:sldMk cId="0" sldId="273"/>
            <ac:spMk id="27" creationId="{00000000-0000-0000-0000-000000000000}"/>
          </ac:spMkLst>
        </pc:spChg>
      </pc:sldChg>
      <pc:sldChg chg="modSp">
        <pc:chgData name="Joanna Parkinson" userId="093c4e9b-5106-4455-98cf-d81fbb63f15e" providerId="ADAL" clId="{76EECE51-C474-4DA9-972B-FCCA7033D11D}" dt="2026-09-08T19:15:12.193" v="131" actId="20577"/>
        <pc:sldMkLst>
          <pc:docMk/>
          <pc:sldMk cId="0" sldId="281"/>
        </pc:sldMkLst>
        <pc:spChg chg="mod">
          <ac:chgData name="Joanna Parkinson" userId="093c4e9b-5106-4455-98cf-d81fbb63f15e" providerId="ADAL" clId="{76EECE51-C474-4DA9-972B-FCCA7033D11D}" dt="2026-09-08T19:13:28.665" v="91"/>
          <ac:spMkLst>
            <pc:docMk/>
            <pc:sldMk cId="0" sldId="281"/>
            <ac:spMk id="10" creationId="{00000000-0000-0000-0000-000000000000}"/>
          </ac:spMkLst>
        </pc:spChg>
        <pc:spChg chg="mod">
          <ac:chgData name="Joanna Parkinson" userId="093c4e9b-5106-4455-98cf-d81fbb63f15e" providerId="ADAL" clId="{76EECE51-C474-4DA9-972B-FCCA7033D11D}" dt="2026-09-08T19:15:12.193" v="131" actId="20577"/>
          <ac:spMkLst>
            <pc:docMk/>
            <pc:sldMk cId="0" sldId="281"/>
            <ac:spMk id="14" creationId="{00000000-0000-0000-0000-000000000000}"/>
          </ac:spMkLst>
        </pc:spChg>
        <pc:spChg chg="mod">
          <ac:chgData name="Joanna Parkinson" userId="093c4e9b-5106-4455-98cf-d81fbb63f15e" providerId="ADAL" clId="{76EECE51-C474-4DA9-972B-FCCA7033D11D}" dt="2026-09-08T19:14:52.624" v="126" actId="255"/>
          <ac:spMkLst>
            <pc:docMk/>
            <pc:sldMk cId="0" sldId="281"/>
            <ac:spMk id="18" creationId="{00000000-0000-0000-0000-000000000000}"/>
          </ac:spMkLst>
        </pc:spChg>
        <pc:spChg chg="mod">
          <ac:chgData name="Joanna Parkinson" userId="093c4e9b-5106-4455-98cf-d81fbb63f15e" providerId="ADAL" clId="{76EECE51-C474-4DA9-972B-FCCA7033D11D}" dt="2026-09-08T19:14:42.407" v="125" actId="255"/>
          <ac:spMkLst>
            <pc:docMk/>
            <pc:sldMk cId="0" sldId="281"/>
            <ac:spMk id="22" creationId="{00000000-0000-0000-0000-000000000000}"/>
          </ac:spMkLst>
        </pc:spChg>
      </pc:sldChg>
      <pc:sldChg chg="modSp">
        <pc:chgData name="Joanna Parkinson" userId="093c4e9b-5106-4455-98cf-d81fbb63f15e" providerId="ADAL" clId="{76EECE51-C474-4DA9-972B-FCCA7033D11D}" dt="2026-09-08T19:15:50.421" v="138" actId="20577"/>
        <pc:sldMkLst>
          <pc:docMk/>
          <pc:sldMk cId="0" sldId="285"/>
        </pc:sldMkLst>
        <pc:spChg chg="mod">
          <ac:chgData name="Joanna Parkinson" userId="093c4e9b-5106-4455-98cf-d81fbb63f15e" providerId="ADAL" clId="{76EECE51-C474-4DA9-972B-FCCA7033D11D}" dt="2026-09-08T19:15:50.421" v="138" actId="20577"/>
          <ac:spMkLst>
            <pc:docMk/>
            <pc:sldMk cId="0" sldId="285"/>
            <ac:spMk id="7" creationId="{00000000-0000-0000-0000-000000000000}"/>
          </ac:spMkLst>
        </pc:spChg>
      </pc:sldChg>
    </pc:docChg>
  </pc:docChgLst>
  <pc:docChgLst>
    <pc:chgData name="Joanna Parkinson" userId="093c4e9b-5106-4455-98cf-d81fbb63f15e" providerId="ADAL" clId="{8B6F5F66-7BB0-4469-B64D-A444CD07F508}"/>
    <pc:docChg chg="custSel modSld">
      <pc:chgData name="Joanna Parkinson" userId="093c4e9b-5106-4455-98cf-d81fbb63f15e" providerId="ADAL" clId="{8B6F5F66-7BB0-4469-B64D-A444CD07F508}" dt="2026-09-15T18:33:06.930" v="745" actId="20577"/>
      <pc:docMkLst>
        <pc:docMk/>
      </pc:docMkLst>
      <pc:sldChg chg="modSp">
        <pc:chgData name="Joanna Parkinson" userId="093c4e9b-5106-4455-98cf-d81fbb63f15e" providerId="ADAL" clId="{8B6F5F66-7BB0-4469-B64D-A444CD07F508}" dt="2026-09-15T18:21:06.266" v="0" actId="20577"/>
        <pc:sldMkLst>
          <pc:docMk/>
          <pc:sldMk cId="0" sldId="257"/>
        </pc:sldMkLst>
        <pc:spChg chg="mod">
          <ac:chgData name="Joanna Parkinson" userId="093c4e9b-5106-4455-98cf-d81fbb63f15e" providerId="ADAL" clId="{8B6F5F66-7BB0-4469-B64D-A444CD07F508}" dt="2026-09-15T18:21:06.266" v="0" actId="20577"/>
          <ac:spMkLst>
            <pc:docMk/>
            <pc:sldMk cId="0" sldId="257"/>
            <ac:spMk id="13" creationId="{00000000-0000-0000-0000-000000000000}"/>
          </ac:spMkLst>
        </pc:spChg>
      </pc:sldChg>
      <pc:sldChg chg="modSp">
        <pc:chgData name="Joanna Parkinson" userId="093c4e9b-5106-4455-98cf-d81fbb63f15e" providerId="ADAL" clId="{8B6F5F66-7BB0-4469-B64D-A444CD07F508}" dt="2026-09-15T18:22:59.801" v="143" actId="20577"/>
        <pc:sldMkLst>
          <pc:docMk/>
          <pc:sldMk cId="0" sldId="264"/>
        </pc:sldMkLst>
        <pc:spChg chg="mod">
          <ac:chgData name="Joanna Parkinson" userId="093c4e9b-5106-4455-98cf-d81fbb63f15e" providerId="ADAL" clId="{8B6F5F66-7BB0-4469-B64D-A444CD07F508}" dt="2026-09-15T18:22:59.801" v="143" actId="20577"/>
          <ac:spMkLst>
            <pc:docMk/>
            <pc:sldMk cId="0" sldId="264"/>
            <ac:spMk id="14" creationId="{00000000-0000-0000-0000-000000000000}"/>
          </ac:spMkLst>
        </pc:spChg>
      </pc:sldChg>
      <pc:sldChg chg="modSp">
        <pc:chgData name="Joanna Parkinson" userId="093c4e9b-5106-4455-98cf-d81fbb63f15e" providerId="ADAL" clId="{8B6F5F66-7BB0-4469-B64D-A444CD07F508}" dt="2026-09-15T18:23:54.350" v="193" actId="20577"/>
        <pc:sldMkLst>
          <pc:docMk/>
          <pc:sldMk cId="0" sldId="265"/>
        </pc:sldMkLst>
        <pc:spChg chg="mod">
          <ac:chgData name="Joanna Parkinson" userId="093c4e9b-5106-4455-98cf-d81fbb63f15e" providerId="ADAL" clId="{8B6F5F66-7BB0-4469-B64D-A444CD07F508}" dt="2026-09-15T18:23:54.350" v="193" actId="20577"/>
          <ac:spMkLst>
            <pc:docMk/>
            <pc:sldMk cId="0" sldId="265"/>
            <ac:spMk id="7" creationId="{00000000-0000-0000-0000-000000000000}"/>
          </ac:spMkLst>
        </pc:spChg>
      </pc:sldChg>
      <pc:sldChg chg="modSp">
        <pc:chgData name="Joanna Parkinson" userId="093c4e9b-5106-4455-98cf-d81fbb63f15e" providerId="ADAL" clId="{8B6F5F66-7BB0-4469-B64D-A444CD07F508}" dt="2026-09-15T18:25:17.231" v="197" actId="20577"/>
        <pc:sldMkLst>
          <pc:docMk/>
          <pc:sldMk cId="0" sldId="267"/>
        </pc:sldMkLst>
        <pc:spChg chg="mod">
          <ac:chgData name="Joanna Parkinson" userId="093c4e9b-5106-4455-98cf-d81fbb63f15e" providerId="ADAL" clId="{8B6F5F66-7BB0-4469-B64D-A444CD07F508}" dt="2026-09-15T18:25:17.231" v="197" actId="20577"/>
          <ac:spMkLst>
            <pc:docMk/>
            <pc:sldMk cId="0" sldId="267"/>
            <ac:spMk id="10" creationId="{00000000-0000-0000-0000-000000000000}"/>
          </ac:spMkLst>
        </pc:spChg>
      </pc:sldChg>
      <pc:sldChg chg="modSp">
        <pc:chgData name="Joanna Parkinson" userId="093c4e9b-5106-4455-98cf-d81fbb63f15e" providerId="ADAL" clId="{8B6F5F66-7BB0-4469-B64D-A444CD07F508}" dt="2026-09-15T18:25:53.452" v="198" actId="20577"/>
        <pc:sldMkLst>
          <pc:docMk/>
          <pc:sldMk cId="0" sldId="269"/>
        </pc:sldMkLst>
        <pc:spChg chg="mod">
          <ac:chgData name="Joanna Parkinson" userId="093c4e9b-5106-4455-98cf-d81fbb63f15e" providerId="ADAL" clId="{8B6F5F66-7BB0-4469-B64D-A444CD07F508}" dt="2026-09-15T18:25:53.452" v="198" actId="20577"/>
          <ac:spMkLst>
            <pc:docMk/>
            <pc:sldMk cId="0" sldId="269"/>
            <ac:spMk id="7" creationId="{00000000-0000-0000-0000-000000000000}"/>
          </ac:spMkLst>
        </pc:spChg>
      </pc:sldChg>
      <pc:sldChg chg="modSp">
        <pc:chgData name="Joanna Parkinson" userId="093c4e9b-5106-4455-98cf-d81fbb63f15e" providerId="ADAL" clId="{8B6F5F66-7BB0-4469-B64D-A444CD07F508}" dt="2026-09-15T18:29:46.893" v="592" actId="20577"/>
        <pc:sldMkLst>
          <pc:docMk/>
          <pc:sldMk cId="0" sldId="271"/>
        </pc:sldMkLst>
        <pc:spChg chg="mod">
          <ac:chgData name="Joanna Parkinson" userId="093c4e9b-5106-4455-98cf-d81fbb63f15e" providerId="ADAL" clId="{8B6F5F66-7BB0-4469-B64D-A444CD07F508}" dt="2026-09-15T18:29:46.893" v="592" actId="20577"/>
          <ac:spMkLst>
            <pc:docMk/>
            <pc:sldMk cId="0" sldId="271"/>
            <ac:spMk id="7" creationId="{00000000-0000-0000-0000-000000000000}"/>
          </ac:spMkLst>
        </pc:spChg>
      </pc:sldChg>
      <pc:sldChg chg="modSp">
        <pc:chgData name="Joanna Parkinson" userId="093c4e9b-5106-4455-98cf-d81fbb63f15e" providerId="ADAL" clId="{8B6F5F66-7BB0-4469-B64D-A444CD07F508}" dt="2026-09-15T18:33:06.930" v="745" actId="20577"/>
        <pc:sldMkLst>
          <pc:docMk/>
          <pc:sldMk cId="0" sldId="284"/>
        </pc:sldMkLst>
        <pc:spChg chg="mod">
          <ac:chgData name="Joanna Parkinson" userId="093c4e9b-5106-4455-98cf-d81fbb63f15e" providerId="ADAL" clId="{8B6F5F66-7BB0-4469-B64D-A444CD07F508}" dt="2026-09-15T18:32:19.308" v="684"/>
          <ac:spMkLst>
            <pc:docMk/>
            <pc:sldMk cId="0" sldId="284"/>
            <ac:spMk id="10" creationId="{00000000-0000-0000-0000-000000000000}"/>
          </ac:spMkLst>
        </pc:spChg>
        <pc:spChg chg="mod">
          <ac:chgData name="Joanna Parkinson" userId="093c4e9b-5106-4455-98cf-d81fbb63f15e" providerId="ADAL" clId="{8B6F5F66-7BB0-4469-B64D-A444CD07F508}" dt="2026-09-15T18:33:06.930" v="745" actId="20577"/>
          <ac:spMkLst>
            <pc:docMk/>
            <pc:sldMk cId="0" sldId="284"/>
            <ac:spMk id="14" creationId="{00000000-0000-0000-0000-000000000000}"/>
          </ac:spMkLst>
        </pc:spChg>
        <pc:spChg chg="mod">
          <ac:chgData name="Joanna Parkinson" userId="093c4e9b-5106-4455-98cf-d81fbb63f15e" providerId="ADAL" clId="{8B6F5F66-7BB0-4469-B64D-A444CD07F508}" dt="2026-09-15T18:32:55.497" v="744" actId="20577"/>
          <ac:spMkLst>
            <pc:docMk/>
            <pc:sldMk cId="0" sldId="284"/>
            <ac:spMk id="18"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33058"/>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731520" y="685800"/>
            <a:ext cx="7772400" cy="467820"/>
          </a:xfrm>
          <a:prstGeom prst="rect">
            <a:avLst/>
          </a:prstGeom>
          <a:noFill/>
        </p:spPr>
        <p:txBody>
          <a:bodyPr wrap="square" lIns="18288" tIns="18288" rIns="18288" bIns="18288" anchor="t">
            <a:spAutoFit/>
          </a:bodyPr>
          <a:lstStyle/>
          <a:p>
            <a:pPr algn="l"/>
            <a:r>
              <a:rPr sz="2800" b="1" dirty="0">
                <a:solidFill>
                  <a:srgbClr val="E5B03E"/>
                </a:solidFill>
                <a:latin typeface="Aptos"/>
              </a:rPr>
              <a:t>AUDLEM ST JAMES CE PRIMARY SCHOOL</a:t>
            </a:r>
          </a:p>
        </p:txBody>
      </p:sp>
      <p:sp>
        <p:nvSpPr>
          <p:cNvPr id="4" name="TextBox 3"/>
          <p:cNvSpPr txBox="1"/>
          <p:nvPr/>
        </p:nvSpPr>
        <p:spPr>
          <a:xfrm>
            <a:off x="731520" y="1325880"/>
            <a:ext cx="6400800" cy="1417320"/>
          </a:xfrm>
          <a:prstGeom prst="rect">
            <a:avLst/>
          </a:prstGeom>
          <a:noFill/>
        </p:spPr>
        <p:txBody>
          <a:bodyPr wrap="square" lIns="18288" tIns="18288" rIns="18288" bIns="18288" anchor="t">
            <a:spAutoFit/>
          </a:bodyPr>
          <a:lstStyle/>
          <a:p>
            <a:pPr algn="l"/>
            <a:r>
              <a:rPr sz="3400" b="1">
                <a:solidFill>
                  <a:srgbClr val="FFFFFF"/>
                </a:solidFill>
                <a:latin typeface="Aptos"/>
              </a:rPr>
              <a:t>Welcome to
Year 3</a:t>
            </a:r>
          </a:p>
        </p:txBody>
      </p:sp>
      <p:sp>
        <p:nvSpPr>
          <p:cNvPr id="5" name="TextBox 4"/>
          <p:cNvSpPr txBox="1"/>
          <p:nvPr/>
        </p:nvSpPr>
        <p:spPr>
          <a:xfrm>
            <a:off x="749808" y="2971800"/>
            <a:ext cx="5669280" cy="406265"/>
          </a:xfrm>
          <a:prstGeom prst="rect">
            <a:avLst/>
          </a:prstGeom>
          <a:noFill/>
        </p:spPr>
        <p:txBody>
          <a:bodyPr wrap="square" lIns="18288" tIns="18288" rIns="18288" bIns="18288" anchor="t">
            <a:spAutoFit/>
          </a:bodyPr>
          <a:lstStyle/>
          <a:p>
            <a:pPr algn="l"/>
            <a:r>
              <a:rPr sz="2400" b="0" dirty="0">
                <a:solidFill>
                  <a:srgbClr val="FFFFFF"/>
                </a:solidFill>
                <a:latin typeface="Aptos"/>
              </a:rPr>
              <a:t>Meet the Teacher • 202</a:t>
            </a:r>
            <a:r>
              <a:rPr lang="en-GB" sz="2400" b="0" dirty="0">
                <a:solidFill>
                  <a:srgbClr val="FFFFFF"/>
                </a:solidFill>
                <a:latin typeface="Aptos"/>
              </a:rPr>
              <a:t>6</a:t>
            </a:r>
            <a:r>
              <a:rPr sz="2400" b="0" dirty="0">
                <a:solidFill>
                  <a:srgbClr val="FFFFFF"/>
                </a:solidFill>
                <a:latin typeface="Aptos"/>
              </a:rPr>
              <a:t>–202</a:t>
            </a:r>
            <a:r>
              <a:rPr lang="en-GB" sz="2400" b="0" dirty="0">
                <a:solidFill>
                  <a:srgbClr val="FFFFFF"/>
                </a:solidFill>
                <a:latin typeface="Aptos"/>
              </a:rPr>
              <a:t>7</a:t>
            </a:r>
            <a:endParaRPr sz="2400" b="0" dirty="0">
              <a:solidFill>
                <a:srgbClr val="FFFFFF"/>
              </a:solidFill>
              <a:latin typeface="Aptos"/>
            </a:endParaRPr>
          </a:p>
        </p:txBody>
      </p:sp>
      <p:sp>
        <p:nvSpPr>
          <p:cNvPr id="6" name="TextBox 5"/>
          <p:cNvSpPr txBox="1"/>
          <p:nvPr/>
        </p:nvSpPr>
        <p:spPr>
          <a:xfrm>
            <a:off x="749808" y="3493008"/>
            <a:ext cx="3657600" cy="406265"/>
          </a:xfrm>
          <a:prstGeom prst="rect">
            <a:avLst/>
          </a:prstGeom>
          <a:noFill/>
        </p:spPr>
        <p:txBody>
          <a:bodyPr wrap="square" lIns="18288" tIns="18288" rIns="18288" bIns="18288" anchor="t">
            <a:spAutoFit/>
          </a:bodyPr>
          <a:lstStyle/>
          <a:p>
            <a:pPr algn="l"/>
            <a:r>
              <a:rPr lang="en-GB" sz="2400" b="1" dirty="0">
                <a:solidFill>
                  <a:srgbClr val="E5B03E"/>
                </a:solidFill>
                <a:latin typeface="Aptos"/>
              </a:rPr>
              <a:t>Mrs</a:t>
            </a:r>
            <a:r>
              <a:rPr sz="2400" b="1" dirty="0">
                <a:solidFill>
                  <a:srgbClr val="E5B03E"/>
                </a:solidFill>
                <a:latin typeface="Aptos"/>
              </a:rPr>
              <a:t> </a:t>
            </a:r>
            <a:r>
              <a:rPr lang="en-GB" sz="2400" b="1" dirty="0">
                <a:solidFill>
                  <a:srgbClr val="E5B03E"/>
                </a:solidFill>
                <a:latin typeface="Aptos"/>
              </a:rPr>
              <a:t>Parkinson</a:t>
            </a:r>
            <a:endParaRPr sz="2400" b="1" dirty="0">
              <a:solidFill>
                <a:srgbClr val="E5B03E"/>
              </a:solidFill>
              <a:latin typeface="Aptos"/>
            </a:endParaRPr>
          </a:p>
        </p:txBody>
      </p:sp>
      <p:sp>
        <p:nvSpPr>
          <p:cNvPr id="7" name="Rounded Rectangle 6"/>
          <p:cNvSpPr/>
          <p:nvPr/>
        </p:nvSpPr>
        <p:spPr>
          <a:xfrm>
            <a:off x="7863840" y="685800"/>
            <a:ext cx="3474720" cy="534924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8275320" y="1874519"/>
            <a:ext cx="2651760" cy="1051560"/>
          </a:xfrm>
          <a:prstGeom prst="rect">
            <a:avLst/>
          </a:prstGeom>
          <a:noFill/>
        </p:spPr>
        <p:txBody>
          <a:bodyPr wrap="square" lIns="18288" tIns="18288" rIns="18288" bIns="18288" anchor="t">
            <a:spAutoFit/>
          </a:bodyPr>
          <a:lstStyle/>
          <a:p>
            <a:pPr algn="ctr"/>
            <a:r>
              <a:rPr sz="2400" b="1">
                <a:solidFill>
                  <a:srgbClr val="FFFFFF"/>
                </a:solidFill>
                <a:latin typeface="Aptos"/>
              </a:rPr>
              <a:t>A warm welcome to
Amber Class</a:t>
            </a:r>
          </a:p>
        </p:txBody>
      </p:sp>
      <p:sp>
        <p:nvSpPr>
          <p:cNvPr id="9" name="TextBox 8"/>
          <p:cNvSpPr txBox="1"/>
          <p:nvPr/>
        </p:nvSpPr>
        <p:spPr>
          <a:xfrm>
            <a:off x="8321040" y="3154680"/>
            <a:ext cx="2560320" cy="1143000"/>
          </a:xfrm>
          <a:prstGeom prst="rect">
            <a:avLst/>
          </a:prstGeom>
          <a:noFill/>
        </p:spPr>
        <p:txBody>
          <a:bodyPr wrap="square" lIns="18288" tIns="18288" rIns="18288" bIns="18288" anchor="t">
            <a:spAutoFit/>
          </a:bodyPr>
          <a:lstStyle/>
          <a:p>
            <a:pPr algn="ctr"/>
            <a:r>
              <a:rPr sz="1800" b="0">
                <a:solidFill>
                  <a:srgbClr val="FFFFFF"/>
                </a:solidFill>
                <a:latin typeface="Aptos"/>
              </a:rPr>
              <a:t>Everything families need to know for a happy, confident start to Year 3.</a:t>
            </a:r>
          </a:p>
        </p:txBody>
      </p:sp>
      <p:sp>
        <p:nvSpPr>
          <p:cNvPr id="10" name="Rectangle 9"/>
          <p:cNvSpPr/>
          <p:nvPr/>
        </p:nvSpPr>
        <p:spPr>
          <a:xfrm>
            <a:off x="8823960" y="4800600"/>
            <a:ext cx="1554480" cy="73152"/>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1" name="Picture 10" descr="a8c09935-9665-4f3a-a16b-3c8dcc3afe10.png"/>
          <p:cNvPicPr>
            <a:picLocks noChangeAspect="1"/>
          </p:cNvPicPr>
          <p:nvPr/>
        </p:nvPicPr>
        <p:blipFill>
          <a:blip r:embed="rId2"/>
          <a:stretch>
            <a:fillRect/>
          </a:stretch>
        </p:blipFill>
        <p:spPr>
          <a:xfrm>
            <a:off x="731520" y="4315968"/>
            <a:ext cx="2971800" cy="17036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PEOPLE</a:t>
            </a:r>
          </a:p>
        </p:txBody>
      </p:sp>
      <p:sp>
        <p:nvSpPr>
          <p:cNvPr id="4" name="TextBox 3"/>
          <p:cNvSpPr txBox="1"/>
          <p:nvPr/>
        </p:nvSpPr>
        <p:spPr>
          <a:xfrm>
            <a:off x="640080" y="79451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Meet the Year 3 team</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02</a:t>
            </a:r>
          </a:p>
        </p:txBody>
      </p:sp>
      <p:sp>
        <p:nvSpPr>
          <p:cNvPr id="7" name="Rounded Rectangle 6"/>
          <p:cNvSpPr/>
          <p:nvPr/>
        </p:nvSpPr>
        <p:spPr>
          <a:xfrm>
            <a:off x="640080" y="1645920"/>
            <a:ext cx="5303520" cy="96012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645920"/>
            <a:ext cx="64008" cy="9601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810512"/>
            <a:ext cx="4892040" cy="329321"/>
          </a:xfrm>
          <a:prstGeom prst="rect">
            <a:avLst/>
          </a:prstGeom>
          <a:noFill/>
        </p:spPr>
        <p:txBody>
          <a:bodyPr wrap="square" lIns="18288" tIns="18288" rIns="18288" bIns="18288" anchor="t">
            <a:spAutoFit/>
          </a:bodyPr>
          <a:lstStyle/>
          <a:p>
            <a:pPr algn="l"/>
            <a:r>
              <a:rPr sz="1900" b="1" dirty="0">
                <a:solidFill>
                  <a:srgbClr val="133058"/>
                </a:solidFill>
                <a:latin typeface="Aptos"/>
              </a:rPr>
              <a:t>M</a:t>
            </a:r>
            <a:r>
              <a:rPr lang="en-GB" sz="1900" b="1" dirty="0" err="1">
                <a:solidFill>
                  <a:srgbClr val="133058"/>
                </a:solidFill>
                <a:latin typeface="Aptos"/>
              </a:rPr>
              <a:t>rs</a:t>
            </a:r>
            <a:r>
              <a:rPr lang="en-GB" sz="1900" b="1" dirty="0">
                <a:solidFill>
                  <a:srgbClr val="133058"/>
                </a:solidFill>
                <a:latin typeface="Aptos"/>
              </a:rPr>
              <a:t> Parkinson</a:t>
            </a:r>
            <a:endParaRPr sz="1900" b="1" dirty="0">
              <a:solidFill>
                <a:srgbClr val="133058"/>
              </a:solidFill>
              <a:latin typeface="Aptos"/>
            </a:endParaRPr>
          </a:p>
        </p:txBody>
      </p:sp>
      <p:sp>
        <p:nvSpPr>
          <p:cNvPr id="10" name="TextBox 9"/>
          <p:cNvSpPr txBox="1"/>
          <p:nvPr/>
        </p:nvSpPr>
        <p:spPr>
          <a:xfrm>
            <a:off x="868680" y="2240280"/>
            <a:ext cx="4892040" cy="210312"/>
          </a:xfrm>
          <a:prstGeom prst="rect">
            <a:avLst/>
          </a:prstGeom>
          <a:noFill/>
        </p:spPr>
        <p:txBody>
          <a:bodyPr wrap="square" lIns="18288" tIns="18288" rIns="18288" bIns="18288" anchor="t">
            <a:spAutoFit/>
          </a:bodyPr>
          <a:lstStyle/>
          <a:p>
            <a:pPr algn="l"/>
            <a:r>
              <a:rPr sz="1800" b="0">
                <a:solidFill>
                  <a:srgbClr val="262E36"/>
                </a:solidFill>
                <a:latin typeface="Aptos"/>
              </a:rPr>
              <a:t>Class Teacher</a:t>
            </a:r>
          </a:p>
        </p:txBody>
      </p:sp>
      <p:sp>
        <p:nvSpPr>
          <p:cNvPr id="11" name="Rounded Rectangle 10"/>
          <p:cNvSpPr/>
          <p:nvPr/>
        </p:nvSpPr>
        <p:spPr>
          <a:xfrm>
            <a:off x="6217920" y="1645920"/>
            <a:ext cx="5303520" cy="96012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6217920" y="1645920"/>
            <a:ext cx="64008" cy="960120"/>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6446520" y="1810512"/>
            <a:ext cx="4892040" cy="329321"/>
          </a:xfrm>
          <a:prstGeom prst="rect">
            <a:avLst/>
          </a:prstGeom>
          <a:noFill/>
        </p:spPr>
        <p:txBody>
          <a:bodyPr wrap="square" lIns="18288" tIns="18288" rIns="18288" bIns="18288" anchor="t">
            <a:spAutoFit/>
          </a:bodyPr>
          <a:lstStyle/>
          <a:p>
            <a:pPr algn="l"/>
            <a:r>
              <a:rPr sz="1900" b="1" dirty="0" err="1">
                <a:solidFill>
                  <a:srgbClr val="133058"/>
                </a:solidFill>
                <a:latin typeface="Aptos"/>
              </a:rPr>
              <a:t>Mr</a:t>
            </a:r>
            <a:r>
              <a:rPr sz="1900" b="1" dirty="0">
                <a:solidFill>
                  <a:srgbClr val="133058"/>
                </a:solidFill>
                <a:latin typeface="Aptos"/>
              </a:rPr>
              <a:t> Par</a:t>
            </a:r>
            <a:r>
              <a:rPr lang="en-GB" sz="1900" b="1" dirty="0">
                <a:solidFill>
                  <a:srgbClr val="133058"/>
                </a:solidFill>
                <a:latin typeface="Aptos"/>
              </a:rPr>
              <a:t>r</a:t>
            </a:r>
            <a:r>
              <a:rPr sz="1900" b="1" dirty="0" err="1">
                <a:solidFill>
                  <a:srgbClr val="133058"/>
                </a:solidFill>
                <a:latin typeface="Aptos"/>
              </a:rPr>
              <a:t>ish</a:t>
            </a:r>
            <a:endParaRPr sz="1900" b="1" dirty="0">
              <a:solidFill>
                <a:srgbClr val="133058"/>
              </a:solidFill>
              <a:latin typeface="Aptos"/>
            </a:endParaRPr>
          </a:p>
        </p:txBody>
      </p:sp>
      <p:sp>
        <p:nvSpPr>
          <p:cNvPr id="14" name="TextBox 13"/>
          <p:cNvSpPr txBox="1"/>
          <p:nvPr/>
        </p:nvSpPr>
        <p:spPr>
          <a:xfrm>
            <a:off x="6446520" y="2240280"/>
            <a:ext cx="4892040" cy="210312"/>
          </a:xfrm>
          <a:prstGeom prst="rect">
            <a:avLst/>
          </a:prstGeom>
          <a:noFill/>
        </p:spPr>
        <p:txBody>
          <a:bodyPr wrap="square" lIns="18288" tIns="18288" rIns="18288" bIns="18288" anchor="t">
            <a:spAutoFit/>
          </a:bodyPr>
          <a:lstStyle/>
          <a:p>
            <a:pPr algn="l"/>
            <a:r>
              <a:rPr sz="1800" b="0">
                <a:solidFill>
                  <a:srgbClr val="262E36"/>
                </a:solidFill>
                <a:latin typeface="Aptos"/>
              </a:rPr>
              <a:t>P.E. session once per week</a:t>
            </a:r>
          </a:p>
        </p:txBody>
      </p:sp>
      <p:sp>
        <p:nvSpPr>
          <p:cNvPr id="15" name="Rounded Rectangle 14"/>
          <p:cNvSpPr/>
          <p:nvPr/>
        </p:nvSpPr>
        <p:spPr>
          <a:xfrm>
            <a:off x="640080" y="2834640"/>
            <a:ext cx="5303520" cy="96012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ounded Rectangle 15"/>
          <p:cNvSpPr/>
          <p:nvPr/>
        </p:nvSpPr>
        <p:spPr>
          <a:xfrm>
            <a:off x="640080" y="2834640"/>
            <a:ext cx="64008" cy="960120"/>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68680" y="2999232"/>
            <a:ext cx="4892040" cy="329321"/>
          </a:xfrm>
          <a:prstGeom prst="rect">
            <a:avLst/>
          </a:prstGeom>
          <a:noFill/>
        </p:spPr>
        <p:txBody>
          <a:bodyPr wrap="square" lIns="18288" tIns="18288" rIns="18288" bIns="18288" anchor="t">
            <a:spAutoFit/>
          </a:bodyPr>
          <a:lstStyle/>
          <a:p>
            <a:pPr algn="l"/>
            <a:r>
              <a:rPr sz="1900" b="1" dirty="0" err="1">
                <a:solidFill>
                  <a:srgbClr val="133058"/>
                </a:solidFill>
                <a:latin typeface="Aptos"/>
              </a:rPr>
              <a:t>Mrs</a:t>
            </a:r>
            <a:r>
              <a:rPr sz="1900" b="1" dirty="0">
                <a:solidFill>
                  <a:srgbClr val="133058"/>
                </a:solidFill>
                <a:latin typeface="Aptos"/>
              </a:rPr>
              <a:t> </a:t>
            </a:r>
            <a:r>
              <a:rPr lang="en-GB" sz="1900" b="1" dirty="0">
                <a:solidFill>
                  <a:srgbClr val="133058"/>
                </a:solidFill>
                <a:latin typeface="Aptos"/>
              </a:rPr>
              <a:t>Abbott</a:t>
            </a:r>
            <a:endParaRPr sz="1900" b="1" dirty="0">
              <a:solidFill>
                <a:srgbClr val="133058"/>
              </a:solidFill>
              <a:latin typeface="Aptos"/>
            </a:endParaRPr>
          </a:p>
        </p:txBody>
      </p:sp>
      <p:sp>
        <p:nvSpPr>
          <p:cNvPr id="18" name="TextBox 17"/>
          <p:cNvSpPr txBox="1"/>
          <p:nvPr/>
        </p:nvSpPr>
        <p:spPr>
          <a:xfrm>
            <a:off x="868680" y="3429000"/>
            <a:ext cx="4892040" cy="210312"/>
          </a:xfrm>
          <a:prstGeom prst="rect">
            <a:avLst/>
          </a:prstGeom>
          <a:noFill/>
        </p:spPr>
        <p:txBody>
          <a:bodyPr wrap="square" lIns="18288" tIns="18288" rIns="18288" bIns="18288" anchor="t">
            <a:spAutoFit/>
          </a:bodyPr>
          <a:lstStyle/>
          <a:p>
            <a:pPr algn="l"/>
            <a:r>
              <a:rPr sz="1800" b="0">
                <a:solidFill>
                  <a:srgbClr val="262E36"/>
                </a:solidFill>
                <a:latin typeface="Aptos"/>
              </a:rPr>
              <a:t>Recorder session once per week</a:t>
            </a:r>
          </a:p>
        </p:txBody>
      </p:sp>
      <p:sp>
        <p:nvSpPr>
          <p:cNvPr id="19" name="Rounded Rectangle 18"/>
          <p:cNvSpPr/>
          <p:nvPr/>
        </p:nvSpPr>
        <p:spPr>
          <a:xfrm>
            <a:off x="6217920" y="2834640"/>
            <a:ext cx="5303520" cy="960120"/>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Rounded Rectangle 19"/>
          <p:cNvSpPr/>
          <p:nvPr/>
        </p:nvSpPr>
        <p:spPr>
          <a:xfrm>
            <a:off x="6217920" y="2834640"/>
            <a:ext cx="64008" cy="9601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6446520" y="2999232"/>
            <a:ext cx="4892040" cy="329321"/>
          </a:xfrm>
          <a:prstGeom prst="rect">
            <a:avLst/>
          </a:prstGeom>
          <a:noFill/>
        </p:spPr>
        <p:txBody>
          <a:bodyPr wrap="square" lIns="18288" tIns="18288" rIns="18288" bIns="18288" anchor="t">
            <a:spAutoFit/>
          </a:bodyPr>
          <a:lstStyle/>
          <a:p>
            <a:pPr algn="l"/>
            <a:r>
              <a:rPr sz="1900" b="1" dirty="0" err="1">
                <a:solidFill>
                  <a:srgbClr val="133058"/>
                </a:solidFill>
                <a:latin typeface="Aptos"/>
              </a:rPr>
              <a:t>Mr</a:t>
            </a:r>
            <a:r>
              <a:rPr lang="en-GB" sz="1900" b="1" dirty="0">
                <a:solidFill>
                  <a:srgbClr val="133058"/>
                </a:solidFill>
                <a:latin typeface="Aptos"/>
              </a:rPr>
              <a:t>s Spooner</a:t>
            </a:r>
            <a:endParaRPr sz="1900" b="1" dirty="0">
              <a:solidFill>
                <a:srgbClr val="133058"/>
              </a:solidFill>
              <a:latin typeface="Aptos"/>
            </a:endParaRPr>
          </a:p>
        </p:txBody>
      </p:sp>
      <p:sp>
        <p:nvSpPr>
          <p:cNvPr id="22" name="TextBox 21"/>
          <p:cNvSpPr txBox="1"/>
          <p:nvPr/>
        </p:nvSpPr>
        <p:spPr>
          <a:xfrm>
            <a:off x="6446520" y="3429000"/>
            <a:ext cx="4892040" cy="210312"/>
          </a:xfrm>
          <a:prstGeom prst="rect">
            <a:avLst/>
          </a:prstGeom>
          <a:noFill/>
        </p:spPr>
        <p:txBody>
          <a:bodyPr wrap="square" lIns="18288" tIns="18288" rIns="18288" bIns="18288" anchor="t">
            <a:spAutoFit/>
          </a:bodyPr>
          <a:lstStyle/>
          <a:p>
            <a:pPr algn="l"/>
            <a:r>
              <a:rPr sz="1800" b="0">
                <a:solidFill>
                  <a:srgbClr val="262E36"/>
                </a:solidFill>
                <a:latin typeface="Aptos"/>
              </a:rPr>
              <a:t>Teaches one afternoon per week</a:t>
            </a:r>
          </a:p>
        </p:txBody>
      </p:sp>
      <p:sp>
        <p:nvSpPr>
          <p:cNvPr id="23" name="TextBox 22"/>
          <p:cNvSpPr txBox="1"/>
          <p:nvPr/>
        </p:nvSpPr>
        <p:spPr>
          <a:xfrm>
            <a:off x="640080" y="4251960"/>
            <a:ext cx="3017520" cy="320040"/>
          </a:xfrm>
          <a:prstGeom prst="rect">
            <a:avLst/>
          </a:prstGeom>
          <a:noFill/>
        </p:spPr>
        <p:txBody>
          <a:bodyPr wrap="square" lIns="18288" tIns="18288" rIns="18288" bIns="18288" anchor="t">
            <a:spAutoFit/>
          </a:bodyPr>
          <a:lstStyle/>
          <a:p>
            <a:pPr algn="l"/>
            <a:r>
              <a:rPr sz="2100" b="1">
                <a:solidFill>
                  <a:srgbClr val="133058"/>
                </a:solidFill>
                <a:latin typeface="Aptos"/>
              </a:rPr>
              <a:t>A team approach</a:t>
            </a:r>
          </a:p>
        </p:txBody>
      </p:sp>
      <p:sp>
        <p:nvSpPr>
          <p:cNvPr id="24" name="TextBox 23"/>
          <p:cNvSpPr txBox="1"/>
          <p:nvPr/>
        </p:nvSpPr>
        <p:spPr>
          <a:xfrm>
            <a:off x="640080" y="4663440"/>
            <a:ext cx="8046720" cy="502920"/>
          </a:xfrm>
          <a:prstGeom prst="rect">
            <a:avLst/>
          </a:prstGeom>
          <a:noFill/>
        </p:spPr>
        <p:txBody>
          <a:bodyPr wrap="square" lIns="18288" tIns="18288" rIns="18288" bIns="18288" anchor="t">
            <a:spAutoFit/>
          </a:bodyPr>
          <a:lstStyle/>
          <a:p>
            <a:pPr algn="l"/>
            <a:r>
              <a:rPr sz="1900" b="0">
                <a:solidFill>
                  <a:srgbClr val="262E36"/>
                </a:solidFill>
                <a:latin typeface="Aptos"/>
              </a:rPr>
              <a:t>Specialist sessions complement the class timetable throughout the week.</a:t>
            </a:r>
          </a:p>
        </p:txBody>
      </p:sp>
      <p:sp>
        <p:nvSpPr>
          <p:cNvPr id="25" name="TextBox 24"/>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6" name="Rectangle 25"/>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7" name="Picture 26"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GETTING READY</a:t>
            </a:r>
          </a:p>
        </p:txBody>
      </p:sp>
      <p:sp>
        <p:nvSpPr>
          <p:cNvPr id="4" name="TextBox 3"/>
          <p:cNvSpPr txBox="1"/>
          <p:nvPr/>
        </p:nvSpPr>
        <p:spPr>
          <a:xfrm>
            <a:off x="640080" y="77419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Everyday essentials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03</a:t>
            </a:r>
          </a:p>
        </p:txBody>
      </p:sp>
      <p:sp>
        <p:nvSpPr>
          <p:cNvPr id="7" name="Rounded Rectangle 6"/>
          <p:cNvSpPr/>
          <p:nvPr/>
        </p:nvSpPr>
        <p:spPr>
          <a:xfrm>
            <a:off x="640080" y="1645920"/>
            <a:ext cx="5074920" cy="7132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1207007" y="1810512"/>
            <a:ext cx="4251960" cy="329321"/>
          </a:xfrm>
          <a:prstGeom prst="rect">
            <a:avLst/>
          </a:prstGeom>
          <a:noFill/>
        </p:spPr>
        <p:txBody>
          <a:bodyPr wrap="square" lIns="18288" tIns="18288" rIns="18288" bIns="18288" anchor="t">
            <a:spAutoFit/>
          </a:bodyPr>
          <a:lstStyle/>
          <a:p>
            <a:pPr algn="l"/>
            <a:r>
              <a:rPr sz="1900" b="1" dirty="0">
                <a:solidFill>
                  <a:srgbClr val="133058"/>
                </a:solidFill>
                <a:latin typeface="Aptos"/>
              </a:rPr>
              <a:t>Named water bottle</a:t>
            </a:r>
          </a:p>
        </p:txBody>
      </p:sp>
      <p:sp>
        <p:nvSpPr>
          <p:cNvPr id="10" name="Rounded Rectangle 9"/>
          <p:cNvSpPr/>
          <p:nvPr/>
        </p:nvSpPr>
        <p:spPr>
          <a:xfrm>
            <a:off x="6163056" y="1553972"/>
            <a:ext cx="5074920" cy="7132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6647688" y="1810512"/>
            <a:ext cx="4251960" cy="329321"/>
          </a:xfrm>
          <a:prstGeom prst="rect">
            <a:avLst/>
          </a:prstGeom>
          <a:noFill/>
        </p:spPr>
        <p:txBody>
          <a:bodyPr wrap="square" lIns="18288" tIns="18288" rIns="18288" bIns="18288" anchor="t">
            <a:spAutoFit/>
          </a:bodyPr>
          <a:lstStyle/>
          <a:p>
            <a:pPr algn="l"/>
            <a:r>
              <a:rPr sz="1900" b="1" dirty="0">
                <a:solidFill>
                  <a:srgbClr val="133058"/>
                </a:solidFill>
                <a:latin typeface="Aptos"/>
              </a:rPr>
              <a:t>Healthy fruit snack</a:t>
            </a:r>
          </a:p>
        </p:txBody>
      </p:sp>
      <p:sp>
        <p:nvSpPr>
          <p:cNvPr id="13" name="Rounded Rectangle 12"/>
          <p:cNvSpPr/>
          <p:nvPr/>
        </p:nvSpPr>
        <p:spPr>
          <a:xfrm>
            <a:off x="640080" y="2606040"/>
            <a:ext cx="5074920" cy="7132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1207007" y="2770632"/>
            <a:ext cx="4251960" cy="329321"/>
          </a:xfrm>
          <a:prstGeom prst="rect">
            <a:avLst/>
          </a:prstGeom>
          <a:noFill/>
        </p:spPr>
        <p:txBody>
          <a:bodyPr wrap="square" lIns="18288" tIns="18288" rIns="18288" bIns="18288" anchor="t">
            <a:spAutoFit/>
          </a:bodyPr>
          <a:lstStyle/>
          <a:p>
            <a:pPr algn="l"/>
            <a:r>
              <a:rPr sz="1900" b="1" dirty="0">
                <a:solidFill>
                  <a:srgbClr val="133058"/>
                </a:solidFill>
                <a:latin typeface="Aptos"/>
              </a:rPr>
              <a:t>Named bag</a:t>
            </a:r>
          </a:p>
        </p:txBody>
      </p:sp>
      <p:sp>
        <p:nvSpPr>
          <p:cNvPr id="16" name="Rounded Rectangle 15"/>
          <p:cNvSpPr/>
          <p:nvPr/>
        </p:nvSpPr>
        <p:spPr>
          <a:xfrm>
            <a:off x="6080760" y="2606040"/>
            <a:ext cx="5074920" cy="7132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6647688" y="2770632"/>
            <a:ext cx="4251960" cy="347472"/>
          </a:xfrm>
          <a:prstGeom prst="rect">
            <a:avLst/>
          </a:prstGeom>
          <a:noFill/>
        </p:spPr>
        <p:txBody>
          <a:bodyPr wrap="square" lIns="18288" tIns="18288" rIns="18288" bIns="18288" anchor="t">
            <a:spAutoFit/>
          </a:bodyPr>
          <a:lstStyle/>
          <a:p>
            <a:pPr algn="l"/>
            <a:r>
              <a:rPr sz="1900" b="1">
                <a:solidFill>
                  <a:srgbClr val="133058"/>
                </a:solidFill>
                <a:latin typeface="Aptos"/>
              </a:rPr>
              <a:t>Named jumper</a:t>
            </a:r>
          </a:p>
        </p:txBody>
      </p:sp>
      <p:sp>
        <p:nvSpPr>
          <p:cNvPr id="19" name="Rounded Rectangle 18"/>
          <p:cNvSpPr/>
          <p:nvPr/>
        </p:nvSpPr>
        <p:spPr>
          <a:xfrm>
            <a:off x="640080" y="3566160"/>
            <a:ext cx="5074920" cy="7132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1207007" y="3730752"/>
            <a:ext cx="4251960" cy="329321"/>
          </a:xfrm>
          <a:prstGeom prst="rect">
            <a:avLst/>
          </a:prstGeom>
          <a:noFill/>
        </p:spPr>
        <p:txBody>
          <a:bodyPr wrap="square" lIns="18288" tIns="18288" rIns="18288" bIns="18288" anchor="t">
            <a:spAutoFit/>
          </a:bodyPr>
          <a:lstStyle/>
          <a:p>
            <a:pPr algn="l"/>
            <a:r>
              <a:rPr sz="1900" b="1" dirty="0">
                <a:solidFill>
                  <a:srgbClr val="133058"/>
                </a:solidFill>
                <a:latin typeface="Aptos"/>
              </a:rPr>
              <a:t>Named coat</a:t>
            </a:r>
          </a:p>
        </p:txBody>
      </p:sp>
      <p:sp>
        <p:nvSpPr>
          <p:cNvPr id="22" name="Rounded Rectangle 21"/>
          <p:cNvSpPr/>
          <p:nvPr/>
        </p:nvSpPr>
        <p:spPr>
          <a:xfrm>
            <a:off x="6080760" y="3566160"/>
            <a:ext cx="5074920" cy="7132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Rounded Rectangle 22"/>
          <p:cNvSpPr/>
          <p:nvPr/>
        </p:nvSpPr>
        <p:spPr>
          <a:xfrm>
            <a:off x="6245352" y="3767328"/>
            <a:ext cx="274320" cy="2743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xtBox 23"/>
          <p:cNvSpPr txBox="1"/>
          <p:nvPr/>
        </p:nvSpPr>
        <p:spPr>
          <a:xfrm>
            <a:off x="6647688" y="3730752"/>
            <a:ext cx="4251960" cy="347472"/>
          </a:xfrm>
          <a:prstGeom prst="rect">
            <a:avLst/>
          </a:prstGeom>
          <a:noFill/>
        </p:spPr>
        <p:txBody>
          <a:bodyPr wrap="square" lIns="18288" tIns="18288" rIns="18288" bIns="18288" anchor="t">
            <a:spAutoFit/>
          </a:bodyPr>
          <a:lstStyle/>
          <a:p>
            <a:pPr algn="l"/>
            <a:r>
              <a:rPr sz="1900" b="1">
                <a:solidFill>
                  <a:srgbClr val="133058"/>
                </a:solidFill>
                <a:latin typeface="Aptos"/>
              </a:rPr>
              <a:t>Home / school diary</a:t>
            </a:r>
          </a:p>
        </p:txBody>
      </p:sp>
      <p:sp>
        <p:nvSpPr>
          <p:cNvPr id="25" name="Rounded Rectangle 24"/>
          <p:cNvSpPr/>
          <p:nvPr/>
        </p:nvSpPr>
        <p:spPr>
          <a:xfrm>
            <a:off x="640080" y="4526280"/>
            <a:ext cx="5074920" cy="7132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Rounded Rectangle 25"/>
          <p:cNvSpPr/>
          <p:nvPr/>
        </p:nvSpPr>
        <p:spPr>
          <a:xfrm>
            <a:off x="804671" y="4727448"/>
            <a:ext cx="274320" cy="2743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xtBox 26"/>
          <p:cNvSpPr txBox="1"/>
          <p:nvPr/>
        </p:nvSpPr>
        <p:spPr>
          <a:xfrm>
            <a:off x="1207007" y="4690872"/>
            <a:ext cx="4251960" cy="347472"/>
          </a:xfrm>
          <a:prstGeom prst="rect">
            <a:avLst/>
          </a:prstGeom>
          <a:noFill/>
        </p:spPr>
        <p:txBody>
          <a:bodyPr wrap="square" lIns="18288" tIns="18288" rIns="18288" bIns="18288" anchor="t">
            <a:spAutoFit/>
          </a:bodyPr>
          <a:lstStyle/>
          <a:p>
            <a:pPr algn="l"/>
            <a:r>
              <a:rPr sz="1900" b="1">
                <a:solidFill>
                  <a:srgbClr val="133058"/>
                </a:solidFill>
                <a:latin typeface="Aptos"/>
              </a:rPr>
              <a:t>Reading books</a:t>
            </a:r>
          </a:p>
        </p:txBody>
      </p:sp>
      <p:sp>
        <p:nvSpPr>
          <p:cNvPr id="28" name="TextBox 27"/>
          <p:cNvSpPr txBox="1"/>
          <p:nvPr/>
        </p:nvSpPr>
        <p:spPr>
          <a:xfrm>
            <a:off x="640080" y="5715000"/>
            <a:ext cx="7589520" cy="411480"/>
          </a:xfrm>
          <a:prstGeom prst="rect">
            <a:avLst/>
          </a:prstGeom>
          <a:noFill/>
        </p:spPr>
        <p:txBody>
          <a:bodyPr wrap="square" lIns="18288" tIns="18288" rIns="18288" bIns="18288" anchor="t">
            <a:spAutoFit/>
          </a:bodyPr>
          <a:lstStyle/>
          <a:p>
            <a:pPr algn="l"/>
            <a:r>
              <a:rPr sz="2400" b="1" dirty="0">
                <a:solidFill>
                  <a:srgbClr val="0E484E"/>
                </a:solidFill>
                <a:latin typeface="Aptos"/>
              </a:rPr>
              <a:t>Please keep diaries and reading books in school bags.</a:t>
            </a:r>
          </a:p>
        </p:txBody>
      </p:sp>
      <p:sp>
        <p:nvSpPr>
          <p:cNvPr id="29" name="TextBox 28"/>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30" name="Rectangle 29"/>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31" name="Picture 30"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
        <p:nvSpPr>
          <p:cNvPr id="32" name="Rounded Rectangle 25">
            <a:extLst>
              <a:ext uri="{FF2B5EF4-FFF2-40B4-BE49-F238E27FC236}">
                <a16:creationId xmlns:a16="http://schemas.microsoft.com/office/drawing/2014/main" id="{82EC294F-5139-465E-8AA7-0E9BF3FC9DF1}"/>
              </a:ext>
            </a:extLst>
          </p:cNvPr>
          <p:cNvSpPr/>
          <p:nvPr/>
        </p:nvSpPr>
        <p:spPr>
          <a:xfrm>
            <a:off x="822960" y="3784600"/>
            <a:ext cx="274320" cy="2743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Rounded Rectangle 25">
            <a:extLst>
              <a:ext uri="{FF2B5EF4-FFF2-40B4-BE49-F238E27FC236}">
                <a16:creationId xmlns:a16="http://schemas.microsoft.com/office/drawing/2014/main" id="{A2B76FDE-2315-4F7B-A1CF-BBDEB5845992}"/>
              </a:ext>
            </a:extLst>
          </p:cNvPr>
          <p:cNvSpPr/>
          <p:nvPr/>
        </p:nvSpPr>
        <p:spPr>
          <a:xfrm>
            <a:off x="824990" y="2835656"/>
            <a:ext cx="274320" cy="2743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Rounded Rectangle 25">
            <a:extLst>
              <a:ext uri="{FF2B5EF4-FFF2-40B4-BE49-F238E27FC236}">
                <a16:creationId xmlns:a16="http://schemas.microsoft.com/office/drawing/2014/main" id="{E89FE08F-005A-4222-965A-1E19AF010F05}"/>
              </a:ext>
            </a:extLst>
          </p:cNvPr>
          <p:cNvSpPr/>
          <p:nvPr/>
        </p:nvSpPr>
        <p:spPr>
          <a:xfrm>
            <a:off x="841247" y="1865376"/>
            <a:ext cx="274320" cy="2743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5" name="Rounded Rectangle 25">
            <a:extLst>
              <a:ext uri="{FF2B5EF4-FFF2-40B4-BE49-F238E27FC236}">
                <a16:creationId xmlns:a16="http://schemas.microsoft.com/office/drawing/2014/main" id="{FEAF33C7-317D-4A00-97A3-1C191BACFDB1}"/>
              </a:ext>
            </a:extLst>
          </p:cNvPr>
          <p:cNvSpPr/>
          <p:nvPr/>
        </p:nvSpPr>
        <p:spPr>
          <a:xfrm>
            <a:off x="6296659" y="1803400"/>
            <a:ext cx="274320" cy="2743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6" name="Rounded Rectangle 25">
            <a:extLst>
              <a:ext uri="{FF2B5EF4-FFF2-40B4-BE49-F238E27FC236}">
                <a16:creationId xmlns:a16="http://schemas.microsoft.com/office/drawing/2014/main" id="{36EFFA89-7686-40C3-9479-947705494A35}"/>
              </a:ext>
            </a:extLst>
          </p:cNvPr>
          <p:cNvSpPr/>
          <p:nvPr/>
        </p:nvSpPr>
        <p:spPr>
          <a:xfrm>
            <a:off x="6251446" y="2793492"/>
            <a:ext cx="274320" cy="27432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DAILY ROUTINES</a:t>
            </a:r>
          </a:p>
        </p:txBody>
      </p:sp>
      <p:sp>
        <p:nvSpPr>
          <p:cNvPr id="4" name="TextBox 3"/>
          <p:cNvSpPr txBox="1"/>
          <p:nvPr/>
        </p:nvSpPr>
        <p:spPr>
          <a:xfrm>
            <a:off x="640080" y="78435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Healthy snacks &amp; water</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04</a:t>
            </a:r>
          </a:p>
        </p:txBody>
      </p:sp>
      <p:sp>
        <p:nvSpPr>
          <p:cNvPr id="7" name="Rounded Rectangle 6"/>
          <p:cNvSpPr/>
          <p:nvPr/>
        </p:nvSpPr>
        <p:spPr>
          <a:xfrm>
            <a:off x="640080" y="1645920"/>
            <a:ext cx="3429000" cy="352044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645920"/>
            <a:ext cx="64008" cy="3520440"/>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810512"/>
            <a:ext cx="3017520" cy="320040"/>
          </a:xfrm>
          <a:prstGeom prst="rect">
            <a:avLst/>
          </a:prstGeom>
          <a:noFill/>
        </p:spPr>
        <p:txBody>
          <a:bodyPr wrap="square" lIns="18288" tIns="18288" rIns="18288" bIns="18288" anchor="t">
            <a:spAutoFit/>
          </a:bodyPr>
          <a:lstStyle/>
          <a:p>
            <a:pPr algn="l"/>
            <a:r>
              <a:rPr sz="2100" b="1">
                <a:solidFill>
                  <a:srgbClr val="133058"/>
                </a:solidFill>
                <a:latin typeface="Aptos"/>
              </a:rPr>
              <a:t>Water bottles</a:t>
            </a:r>
          </a:p>
        </p:txBody>
      </p:sp>
      <p:sp>
        <p:nvSpPr>
          <p:cNvPr id="10" name="TextBox 9"/>
          <p:cNvSpPr txBox="1"/>
          <p:nvPr/>
        </p:nvSpPr>
        <p:spPr>
          <a:xfrm>
            <a:off x="868680" y="2240280"/>
            <a:ext cx="3017520" cy="2770632"/>
          </a:xfrm>
          <a:prstGeom prst="rect">
            <a:avLst/>
          </a:prstGeom>
          <a:noFill/>
        </p:spPr>
        <p:txBody>
          <a:bodyPr wrap="square" lIns="18288" tIns="18288" rIns="18288" bIns="18288" anchor="t">
            <a:spAutoFit/>
          </a:bodyPr>
          <a:lstStyle/>
          <a:p>
            <a:pPr algn="l"/>
            <a:r>
              <a:rPr sz="1900" b="0">
                <a:solidFill>
                  <a:srgbClr val="262E36"/>
                </a:solidFill>
                <a:latin typeface="Aptos"/>
              </a:rPr>
              <a:t>Water only — no juice or squash. Cartons of squash can be included in packed lunches.</a:t>
            </a:r>
          </a:p>
        </p:txBody>
      </p:sp>
      <p:sp>
        <p:nvSpPr>
          <p:cNvPr id="11" name="Rounded Rectangle 10"/>
          <p:cNvSpPr/>
          <p:nvPr/>
        </p:nvSpPr>
        <p:spPr>
          <a:xfrm>
            <a:off x="4389120" y="1645920"/>
            <a:ext cx="3429000" cy="352044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4389120" y="1645920"/>
            <a:ext cx="64008" cy="352044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617720" y="1810512"/>
            <a:ext cx="3017520" cy="320040"/>
          </a:xfrm>
          <a:prstGeom prst="rect">
            <a:avLst/>
          </a:prstGeom>
          <a:noFill/>
        </p:spPr>
        <p:txBody>
          <a:bodyPr wrap="square" lIns="18288" tIns="18288" rIns="18288" bIns="18288" anchor="t">
            <a:spAutoFit/>
          </a:bodyPr>
          <a:lstStyle/>
          <a:p>
            <a:pPr algn="l"/>
            <a:r>
              <a:rPr sz="2100" b="1">
                <a:solidFill>
                  <a:srgbClr val="133058"/>
                </a:solidFill>
                <a:latin typeface="Aptos"/>
              </a:rPr>
              <a:t>Snack time</a:t>
            </a:r>
          </a:p>
        </p:txBody>
      </p:sp>
      <p:sp>
        <p:nvSpPr>
          <p:cNvPr id="14" name="TextBox 13"/>
          <p:cNvSpPr txBox="1"/>
          <p:nvPr/>
        </p:nvSpPr>
        <p:spPr>
          <a:xfrm>
            <a:off x="4617720" y="2240280"/>
            <a:ext cx="3017520" cy="2770632"/>
          </a:xfrm>
          <a:prstGeom prst="rect">
            <a:avLst/>
          </a:prstGeom>
          <a:noFill/>
        </p:spPr>
        <p:txBody>
          <a:bodyPr wrap="square" lIns="18288" tIns="18288" rIns="18288" bIns="18288" anchor="t">
            <a:spAutoFit/>
          </a:bodyPr>
          <a:lstStyle/>
          <a:p>
            <a:pPr algn="l"/>
            <a:r>
              <a:rPr sz="1900" b="0">
                <a:solidFill>
                  <a:srgbClr val="262E36"/>
                </a:solidFill>
                <a:latin typeface="Aptos"/>
              </a:rPr>
              <a:t>We strongly encourage a piece of fruit or another healthy snack.</a:t>
            </a:r>
          </a:p>
        </p:txBody>
      </p:sp>
      <p:sp>
        <p:nvSpPr>
          <p:cNvPr id="15" name="Rounded Rectangle 14"/>
          <p:cNvSpPr/>
          <p:nvPr/>
        </p:nvSpPr>
        <p:spPr>
          <a:xfrm>
            <a:off x="8138160" y="1645920"/>
            <a:ext cx="3429000" cy="3520440"/>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ounded Rectangle 15"/>
          <p:cNvSpPr/>
          <p:nvPr/>
        </p:nvSpPr>
        <p:spPr>
          <a:xfrm>
            <a:off x="8138160" y="1645920"/>
            <a:ext cx="64008" cy="352044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366760" y="1810512"/>
            <a:ext cx="3017520" cy="320040"/>
          </a:xfrm>
          <a:prstGeom prst="rect">
            <a:avLst/>
          </a:prstGeom>
          <a:noFill/>
        </p:spPr>
        <p:txBody>
          <a:bodyPr wrap="square" lIns="18288" tIns="18288" rIns="18288" bIns="18288" anchor="t">
            <a:spAutoFit/>
          </a:bodyPr>
          <a:lstStyle/>
          <a:p>
            <a:pPr algn="l"/>
            <a:r>
              <a:rPr sz="2100" b="1">
                <a:solidFill>
                  <a:srgbClr val="133058"/>
                </a:solidFill>
                <a:latin typeface="Aptos"/>
              </a:rPr>
              <a:t>Allergy awareness</a:t>
            </a:r>
          </a:p>
        </p:txBody>
      </p:sp>
      <p:sp>
        <p:nvSpPr>
          <p:cNvPr id="18" name="TextBox 17"/>
          <p:cNvSpPr txBox="1"/>
          <p:nvPr/>
        </p:nvSpPr>
        <p:spPr>
          <a:xfrm>
            <a:off x="8366760" y="2240280"/>
            <a:ext cx="3017520" cy="2770632"/>
          </a:xfrm>
          <a:prstGeom prst="rect">
            <a:avLst/>
          </a:prstGeom>
          <a:noFill/>
        </p:spPr>
        <p:txBody>
          <a:bodyPr wrap="square" lIns="18288" tIns="18288" rIns="18288" bIns="18288" anchor="t">
            <a:spAutoFit/>
          </a:bodyPr>
          <a:lstStyle/>
          <a:p>
            <a:pPr algn="l"/>
            <a:r>
              <a:rPr sz="1900" b="0">
                <a:solidFill>
                  <a:srgbClr val="262E36"/>
                </a:solidFill>
                <a:latin typeface="Aptos"/>
              </a:rPr>
              <a:t>We are a nut- and kiwi-free school. Products labelled “may contain nuts” cannot be brought into school.</a:t>
            </a:r>
          </a:p>
        </p:txBody>
      </p:sp>
      <p:sp>
        <p:nvSpPr>
          <p:cNvPr id="19" name="TextBox 18"/>
          <p:cNvSpPr txBox="1"/>
          <p:nvPr/>
        </p:nvSpPr>
        <p:spPr>
          <a:xfrm>
            <a:off x="640080" y="5669280"/>
            <a:ext cx="8229600" cy="406265"/>
          </a:xfrm>
          <a:prstGeom prst="rect">
            <a:avLst/>
          </a:prstGeom>
          <a:noFill/>
        </p:spPr>
        <p:txBody>
          <a:bodyPr wrap="square" lIns="18288" tIns="18288" rIns="18288" bIns="18288" anchor="t">
            <a:spAutoFit/>
          </a:bodyPr>
          <a:lstStyle/>
          <a:p>
            <a:pPr algn="l"/>
            <a:r>
              <a:rPr sz="2400" b="1" dirty="0">
                <a:solidFill>
                  <a:srgbClr val="133058"/>
                </a:solidFill>
                <a:latin typeface="Aptos"/>
              </a:rPr>
              <a:t>Thank you for helping us keep every child safe.</a:t>
            </a:r>
          </a:p>
        </p:txBody>
      </p:sp>
      <p:sp>
        <p:nvSpPr>
          <p:cNvPr id="20" name="TextBox 19"/>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1" name="Rectangle 20"/>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2" name="Picture 21"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OUR DAY</a:t>
            </a:r>
          </a:p>
        </p:txBody>
      </p:sp>
      <p:sp>
        <p:nvSpPr>
          <p:cNvPr id="4" name="TextBox 3"/>
          <p:cNvSpPr txBox="1"/>
          <p:nvPr/>
        </p:nvSpPr>
        <p:spPr>
          <a:xfrm>
            <a:off x="640080" y="78435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A typical morning</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05</a:t>
            </a:r>
          </a:p>
        </p:txBody>
      </p:sp>
      <p:sp>
        <p:nvSpPr>
          <p:cNvPr id="7" name="TextBox 6"/>
          <p:cNvSpPr txBox="1"/>
          <p:nvPr/>
        </p:nvSpPr>
        <p:spPr>
          <a:xfrm>
            <a:off x="822960" y="1600200"/>
            <a:ext cx="1051560" cy="320040"/>
          </a:xfrm>
          <a:prstGeom prst="rect">
            <a:avLst/>
          </a:prstGeom>
          <a:noFill/>
        </p:spPr>
        <p:txBody>
          <a:bodyPr wrap="square" lIns="18288" tIns="18288" rIns="18288" bIns="18288" anchor="t">
            <a:spAutoFit/>
          </a:bodyPr>
          <a:lstStyle/>
          <a:p>
            <a:pPr algn="l"/>
            <a:r>
              <a:rPr sz="1900" b="1">
                <a:solidFill>
                  <a:srgbClr val="BE222D"/>
                </a:solidFill>
                <a:latin typeface="Aptos"/>
              </a:rPr>
              <a:t>8.40</a:t>
            </a:r>
          </a:p>
        </p:txBody>
      </p:sp>
      <p:sp>
        <p:nvSpPr>
          <p:cNvPr id="8" name="Rectangle 7"/>
          <p:cNvSpPr/>
          <p:nvPr/>
        </p:nvSpPr>
        <p:spPr>
          <a:xfrm>
            <a:off x="1965960" y="1465072"/>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2194560" y="1508760"/>
            <a:ext cx="6126480" cy="320040"/>
          </a:xfrm>
          <a:prstGeom prst="rect">
            <a:avLst/>
          </a:prstGeom>
          <a:noFill/>
        </p:spPr>
        <p:txBody>
          <a:bodyPr wrap="square" lIns="18288" tIns="18288" rIns="18288" bIns="18288" anchor="t">
            <a:spAutoFit/>
          </a:bodyPr>
          <a:lstStyle/>
          <a:p>
            <a:pPr algn="l"/>
            <a:r>
              <a:rPr sz="1900" b="1" dirty="0">
                <a:solidFill>
                  <a:srgbClr val="133058"/>
                </a:solidFill>
                <a:latin typeface="Aptos"/>
              </a:rPr>
              <a:t>Register</a:t>
            </a:r>
          </a:p>
        </p:txBody>
      </p:sp>
      <p:sp>
        <p:nvSpPr>
          <p:cNvPr id="10" name="TextBox 9"/>
          <p:cNvSpPr txBox="1"/>
          <p:nvPr/>
        </p:nvSpPr>
        <p:spPr>
          <a:xfrm>
            <a:off x="822960" y="2313432"/>
            <a:ext cx="1051560" cy="320040"/>
          </a:xfrm>
          <a:prstGeom prst="rect">
            <a:avLst/>
          </a:prstGeom>
          <a:noFill/>
        </p:spPr>
        <p:txBody>
          <a:bodyPr wrap="square" lIns="18288" tIns="18288" rIns="18288" bIns="18288" anchor="t">
            <a:spAutoFit/>
          </a:bodyPr>
          <a:lstStyle/>
          <a:p>
            <a:pPr algn="l"/>
            <a:r>
              <a:rPr sz="1900" b="1">
                <a:solidFill>
                  <a:srgbClr val="BE222D"/>
                </a:solidFill>
                <a:latin typeface="Aptos"/>
              </a:rPr>
              <a:t>8.50</a:t>
            </a:r>
          </a:p>
        </p:txBody>
      </p:sp>
      <p:sp>
        <p:nvSpPr>
          <p:cNvPr id="11" name="Rectangle 10"/>
          <p:cNvSpPr/>
          <p:nvPr/>
        </p:nvSpPr>
        <p:spPr>
          <a:xfrm>
            <a:off x="1965960" y="2208784"/>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2194560" y="2354072"/>
            <a:ext cx="6126480" cy="320040"/>
          </a:xfrm>
          <a:prstGeom prst="rect">
            <a:avLst/>
          </a:prstGeom>
          <a:noFill/>
        </p:spPr>
        <p:txBody>
          <a:bodyPr wrap="square" lIns="18288" tIns="18288" rIns="18288" bIns="18288" anchor="t">
            <a:spAutoFit/>
          </a:bodyPr>
          <a:lstStyle/>
          <a:p>
            <a:pPr algn="l"/>
            <a:r>
              <a:rPr sz="1900" b="1" dirty="0">
                <a:solidFill>
                  <a:srgbClr val="133058"/>
                </a:solidFill>
                <a:latin typeface="Aptos"/>
              </a:rPr>
              <a:t>Spellings &amp; Reading</a:t>
            </a:r>
          </a:p>
        </p:txBody>
      </p:sp>
      <p:sp>
        <p:nvSpPr>
          <p:cNvPr id="13" name="TextBox 12"/>
          <p:cNvSpPr txBox="1"/>
          <p:nvPr/>
        </p:nvSpPr>
        <p:spPr>
          <a:xfrm>
            <a:off x="822960" y="3026664"/>
            <a:ext cx="1051560" cy="320040"/>
          </a:xfrm>
          <a:prstGeom prst="rect">
            <a:avLst/>
          </a:prstGeom>
          <a:noFill/>
        </p:spPr>
        <p:txBody>
          <a:bodyPr wrap="square" lIns="18288" tIns="18288" rIns="18288" bIns="18288" anchor="t">
            <a:spAutoFit/>
          </a:bodyPr>
          <a:lstStyle/>
          <a:p>
            <a:pPr algn="l"/>
            <a:r>
              <a:rPr sz="1900" b="1">
                <a:solidFill>
                  <a:srgbClr val="BE222D"/>
                </a:solidFill>
                <a:latin typeface="Aptos"/>
              </a:rPr>
              <a:t>9.40</a:t>
            </a:r>
          </a:p>
        </p:txBody>
      </p:sp>
      <p:sp>
        <p:nvSpPr>
          <p:cNvPr id="14" name="Rectangle 13"/>
          <p:cNvSpPr/>
          <p:nvPr/>
        </p:nvSpPr>
        <p:spPr>
          <a:xfrm>
            <a:off x="1965960" y="2932176"/>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2194560" y="3026664"/>
            <a:ext cx="6126480" cy="320040"/>
          </a:xfrm>
          <a:prstGeom prst="rect">
            <a:avLst/>
          </a:prstGeom>
          <a:noFill/>
        </p:spPr>
        <p:txBody>
          <a:bodyPr wrap="square" lIns="18288" tIns="18288" rIns="18288" bIns="18288" anchor="t">
            <a:spAutoFit/>
          </a:bodyPr>
          <a:lstStyle/>
          <a:p>
            <a:pPr algn="l"/>
            <a:r>
              <a:rPr sz="1900" b="1">
                <a:solidFill>
                  <a:srgbClr val="133058"/>
                </a:solidFill>
                <a:latin typeface="Aptos"/>
              </a:rPr>
              <a:t>English</a:t>
            </a:r>
          </a:p>
        </p:txBody>
      </p:sp>
      <p:sp>
        <p:nvSpPr>
          <p:cNvPr id="16" name="TextBox 15"/>
          <p:cNvSpPr txBox="1"/>
          <p:nvPr/>
        </p:nvSpPr>
        <p:spPr>
          <a:xfrm>
            <a:off x="822960" y="3739896"/>
            <a:ext cx="1051560" cy="320040"/>
          </a:xfrm>
          <a:prstGeom prst="rect">
            <a:avLst/>
          </a:prstGeom>
          <a:noFill/>
        </p:spPr>
        <p:txBody>
          <a:bodyPr wrap="square" lIns="18288" tIns="18288" rIns="18288" bIns="18288" anchor="t">
            <a:spAutoFit/>
          </a:bodyPr>
          <a:lstStyle/>
          <a:p>
            <a:pPr algn="l"/>
            <a:r>
              <a:rPr sz="1900" b="1">
                <a:solidFill>
                  <a:srgbClr val="BE222D"/>
                </a:solidFill>
                <a:latin typeface="Aptos"/>
              </a:rPr>
              <a:t>10.30</a:t>
            </a:r>
          </a:p>
        </p:txBody>
      </p:sp>
      <p:sp>
        <p:nvSpPr>
          <p:cNvPr id="17" name="Rectangle 16"/>
          <p:cNvSpPr/>
          <p:nvPr/>
        </p:nvSpPr>
        <p:spPr>
          <a:xfrm>
            <a:off x="1965960" y="3574288"/>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2194560" y="3739896"/>
            <a:ext cx="6126480" cy="320040"/>
          </a:xfrm>
          <a:prstGeom prst="rect">
            <a:avLst/>
          </a:prstGeom>
          <a:noFill/>
        </p:spPr>
        <p:txBody>
          <a:bodyPr wrap="square" lIns="18288" tIns="18288" rIns="18288" bIns="18288" anchor="t">
            <a:spAutoFit/>
          </a:bodyPr>
          <a:lstStyle/>
          <a:p>
            <a:pPr algn="l"/>
            <a:r>
              <a:rPr sz="1900" b="1">
                <a:solidFill>
                  <a:srgbClr val="133058"/>
                </a:solidFill>
                <a:latin typeface="Aptos"/>
              </a:rPr>
              <a:t>Worship</a:t>
            </a:r>
          </a:p>
        </p:txBody>
      </p:sp>
      <p:sp>
        <p:nvSpPr>
          <p:cNvPr id="19" name="TextBox 18"/>
          <p:cNvSpPr txBox="1"/>
          <p:nvPr/>
        </p:nvSpPr>
        <p:spPr>
          <a:xfrm>
            <a:off x="822960" y="4453128"/>
            <a:ext cx="1051560" cy="320040"/>
          </a:xfrm>
          <a:prstGeom prst="rect">
            <a:avLst/>
          </a:prstGeom>
          <a:noFill/>
        </p:spPr>
        <p:txBody>
          <a:bodyPr wrap="square" lIns="18288" tIns="18288" rIns="18288" bIns="18288" anchor="t">
            <a:spAutoFit/>
          </a:bodyPr>
          <a:lstStyle/>
          <a:p>
            <a:pPr algn="l"/>
            <a:r>
              <a:rPr sz="1900" b="1">
                <a:solidFill>
                  <a:srgbClr val="BE222D"/>
                </a:solidFill>
                <a:latin typeface="Aptos"/>
              </a:rPr>
              <a:t>10.45</a:t>
            </a:r>
          </a:p>
        </p:txBody>
      </p:sp>
      <p:sp>
        <p:nvSpPr>
          <p:cNvPr id="20" name="Rectangle 19"/>
          <p:cNvSpPr/>
          <p:nvPr/>
        </p:nvSpPr>
        <p:spPr>
          <a:xfrm>
            <a:off x="1965960" y="4307840"/>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2194560" y="4442968"/>
            <a:ext cx="6126480" cy="320040"/>
          </a:xfrm>
          <a:prstGeom prst="rect">
            <a:avLst/>
          </a:prstGeom>
          <a:noFill/>
        </p:spPr>
        <p:txBody>
          <a:bodyPr wrap="square" lIns="18288" tIns="18288" rIns="18288" bIns="18288" anchor="t">
            <a:spAutoFit/>
          </a:bodyPr>
          <a:lstStyle/>
          <a:p>
            <a:pPr algn="l"/>
            <a:r>
              <a:rPr sz="1900" b="1">
                <a:solidFill>
                  <a:srgbClr val="133058"/>
                </a:solidFill>
                <a:latin typeface="Aptos"/>
              </a:rPr>
              <a:t>Break</a:t>
            </a:r>
          </a:p>
        </p:txBody>
      </p:sp>
      <p:sp>
        <p:nvSpPr>
          <p:cNvPr id="22" name="TextBox 21"/>
          <p:cNvSpPr txBox="1"/>
          <p:nvPr/>
        </p:nvSpPr>
        <p:spPr>
          <a:xfrm>
            <a:off x="822960" y="5166360"/>
            <a:ext cx="1051560" cy="320040"/>
          </a:xfrm>
          <a:prstGeom prst="rect">
            <a:avLst/>
          </a:prstGeom>
          <a:noFill/>
        </p:spPr>
        <p:txBody>
          <a:bodyPr wrap="square" lIns="18288" tIns="18288" rIns="18288" bIns="18288" anchor="t">
            <a:spAutoFit/>
          </a:bodyPr>
          <a:lstStyle/>
          <a:p>
            <a:pPr algn="l"/>
            <a:r>
              <a:rPr sz="1900" b="1">
                <a:solidFill>
                  <a:srgbClr val="BE222D"/>
                </a:solidFill>
                <a:latin typeface="Aptos"/>
              </a:rPr>
              <a:t>11.00</a:t>
            </a:r>
          </a:p>
        </p:txBody>
      </p:sp>
      <p:sp>
        <p:nvSpPr>
          <p:cNvPr id="23" name="Rectangle 22"/>
          <p:cNvSpPr/>
          <p:nvPr/>
        </p:nvSpPr>
        <p:spPr>
          <a:xfrm>
            <a:off x="1965960" y="5071872"/>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xtBox 23"/>
          <p:cNvSpPr txBox="1"/>
          <p:nvPr/>
        </p:nvSpPr>
        <p:spPr>
          <a:xfrm>
            <a:off x="2194560" y="5166360"/>
            <a:ext cx="6126480" cy="320040"/>
          </a:xfrm>
          <a:prstGeom prst="rect">
            <a:avLst/>
          </a:prstGeom>
          <a:noFill/>
        </p:spPr>
        <p:txBody>
          <a:bodyPr wrap="square" lIns="18288" tIns="18288" rIns="18288" bIns="18288" anchor="t">
            <a:spAutoFit/>
          </a:bodyPr>
          <a:lstStyle/>
          <a:p>
            <a:pPr algn="l"/>
            <a:r>
              <a:rPr sz="1900" b="1">
                <a:solidFill>
                  <a:srgbClr val="133058"/>
                </a:solidFill>
                <a:latin typeface="Aptos"/>
              </a:rPr>
              <a:t>Maths</a:t>
            </a:r>
          </a:p>
        </p:txBody>
      </p:sp>
      <p:sp>
        <p:nvSpPr>
          <p:cNvPr id="25" name="TextBox 24"/>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6" name="Rectangle 25"/>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7" name="Picture 26"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OUR DAY</a:t>
            </a:r>
          </a:p>
        </p:txBody>
      </p:sp>
      <p:sp>
        <p:nvSpPr>
          <p:cNvPr id="4" name="TextBox 3"/>
          <p:cNvSpPr txBox="1"/>
          <p:nvPr/>
        </p:nvSpPr>
        <p:spPr>
          <a:xfrm>
            <a:off x="640080" y="78435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A typical afternoon</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06</a:t>
            </a:r>
          </a:p>
        </p:txBody>
      </p:sp>
      <p:sp>
        <p:nvSpPr>
          <p:cNvPr id="7" name="TextBox 6"/>
          <p:cNvSpPr txBox="1"/>
          <p:nvPr/>
        </p:nvSpPr>
        <p:spPr>
          <a:xfrm>
            <a:off x="822960" y="1737360"/>
            <a:ext cx="1051560" cy="320040"/>
          </a:xfrm>
          <a:prstGeom prst="rect">
            <a:avLst/>
          </a:prstGeom>
          <a:noFill/>
        </p:spPr>
        <p:txBody>
          <a:bodyPr wrap="square" lIns="18288" tIns="18288" rIns="18288" bIns="18288" anchor="t">
            <a:spAutoFit/>
          </a:bodyPr>
          <a:lstStyle/>
          <a:p>
            <a:pPr algn="l"/>
            <a:r>
              <a:rPr sz="2100" b="1">
                <a:solidFill>
                  <a:srgbClr val="BE222D"/>
                </a:solidFill>
                <a:latin typeface="Aptos"/>
              </a:rPr>
              <a:t>12.10</a:t>
            </a:r>
          </a:p>
        </p:txBody>
      </p:sp>
      <p:sp>
        <p:nvSpPr>
          <p:cNvPr id="8" name="Rectangle 7"/>
          <p:cNvSpPr/>
          <p:nvPr/>
        </p:nvSpPr>
        <p:spPr>
          <a:xfrm>
            <a:off x="1965960" y="1682496"/>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2194560" y="1737360"/>
            <a:ext cx="8046720" cy="411480"/>
          </a:xfrm>
          <a:prstGeom prst="rect">
            <a:avLst/>
          </a:prstGeom>
          <a:noFill/>
        </p:spPr>
        <p:txBody>
          <a:bodyPr wrap="square" lIns="18288" tIns="18288" rIns="18288" bIns="18288" anchor="t">
            <a:spAutoFit/>
          </a:bodyPr>
          <a:lstStyle/>
          <a:p>
            <a:pPr algn="l"/>
            <a:r>
              <a:rPr sz="2100" b="1">
                <a:solidFill>
                  <a:srgbClr val="133058"/>
                </a:solidFill>
                <a:latin typeface="Aptos"/>
              </a:rPr>
              <a:t>Lunch</a:t>
            </a:r>
          </a:p>
        </p:txBody>
      </p:sp>
      <p:sp>
        <p:nvSpPr>
          <p:cNvPr id="10" name="TextBox 9"/>
          <p:cNvSpPr txBox="1"/>
          <p:nvPr/>
        </p:nvSpPr>
        <p:spPr>
          <a:xfrm>
            <a:off x="822960" y="2697480"/>
            <a:ext cx="1051560" cy="320040"/>
          </a:xfrm>
          <a:prstGeom prst="rect">
            <a:avLst/>
          </a:prstGeom>
          <a:noFill/>
        </p:spPr>
        <p:txBody>
          <a:bodyPr wrap="square" lIns="18288" tIns="18288" rIns="18288" bIns="18288" anchor="t">
            <a:spAutoFit/>
          </a:bodyPr>
          <a:lstStyle/>
          <a:p>
            <a:pPr algn="l"/>
            <a:r>
              <a:rPr sz="2100" b="1">
                <a:solidFill>
                  <a:srgbClr val="BE222D"/>
                </a:solidFill>
                <a:latin typeface="Aptos"/>
              </a:rPr>
              <a:t>1.00</a:t>
            </a:r>
          </a:p>
        </p:txBody>
      </p:sp>
      <p:sp>
        <p:nvSpPr>
          <p:cNvPr id="11" name="Rectangle 10"/>
          <p:cNvSpPr/>
          <p:nvPr/>
        </p:nvSpPr>
        <p:spPr>
          <a:xfrm>
            <a:off x="1965960" y="2622296"/>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2194560" y="2697480"/>
            <a:ext cx="8046720" cy="360099"/>
          </a:xfrm>
          <a:prstGeom prst="rect">
            <a:avLst/>
          </a:prstGeom>
          <a:noFill/>
        </p:spPr>
        <p:txBody>
          <a:bodyPr wrap="square" lIns="18288" tIns="18288" rIns="18288" bIns="18288" anchor="t">
            <a:spAutoFit/>
          </a:bodyPr>
          <a:lstStyle/>
          <a:p>
            <a:r>
              <a:rPr lang="en-GB" sz="2100" b="1" dirty="0">
                <a:solidFill>
                  <a:srgbClr val="133058"/>
                </a:solidFill>
                <a:latin typeface="Aptos"/>
              </a:rPr>
              <a:t>Computing</a:t>
            </a:r>
            <a:r>
              <a:rPr sz="2100" b="1" dirty="0">
                <a:solidFill>
                  <a:srgbClr val="133058"/>
                </a:solidFill>
                <a:latin typeface="Aptos"/>
              </a:rPr>
              <a:t> • </a:t>
            </a:r>
            <a:r>
              <a:rPr lang="en-GB" sz="2100" b="1" dirty="0">
                <a:solidFill>
                  <a:srgbClr val="133058"/>
                </a:solidFill>
                <a:latin typeface="Aptos"/>
              </a:rPr>
              <a:t>PE</a:t>
            </a:r>
            <a:r>
              <a:rPr sz="2100" b="1" dirty="0">
                <a:solidFill>
                  <a:srgbClr val="133058"/>
                </a:solidFill>
                <a:latin typeface="Aptos"/>
              </a:rPr>
              <a:t> • </a:t>
            </a:r>
            <a:r>
              <a:rPr lang="en-GB" sz="2100" b="1" dirty="0">
                <a:solidFill>
                  <a:srgbClr val="133058"/>
                </a:solidFill>
                <a:latin typeface="Aptos"/>
              </a:rPr>
              <a:t>Science</a:t>
            </a:r>
            <a:r>
              <a:rPr sz="2100" b="1" dirty="0">
                <a:solidFill>
                  <a:srgbClr val="133058"/>
                </a:solidFill>
                <a:latin typeface="Aptos"/>
              </a:rPr>
              <a:t>•</a:t>
            </a:r>
            <a:r>
              <a:rPr lang="en-GB" sz="2100" b="1" dirty="0">
                <a:solidFill>
                  <a:srgbClr val="133058"/>
                </a:solidFill>
                <a:latin typeface="Aptos"/>
              </a:rPr>
              <a:t> French</a:t>
            </a:r>
            <a:endParaRPr sz="2100" b="1" dirty="0">
              <a:solidFill>
                <a:srgbClr val="133058"/>
              </a:solidFill>
              <a:latin typeface="Aptos"/>
            </a:endParaRPr>
          </a:p>
        </p:txBody>
      </p:sp>
      <p:sp>
        <p:nvSpPr>
          <p:cNvPr id="13" name="TextBox 12"/>
          <p:cNvSpPr txBox="1"/>
          <p:nvPr/>
        </p:nvSpPr>
        <p:spPr>
          <a:xfrm>
            <a:off x="822960" y="3657600"/>
            <a:ext cx="1051560" cy="360099"/>
          </a:xfrm>
          <a:prstGeom prst="rect">
            <a:avLst/>
          </a:prstGeom>
          <a:noFill/>
        </p:spPr>
        <p:txBody>
          <a:bodyPr wrap="square" lIns="18288" tIns="18288" rIns="18288" bIns="18288" anchor="t">
            <a:spAutoFit/>
          </a:bodyPr>
          <a:lstStyle/>
          <a:p>
            <a:pPr algn="l"/>
            <a:r>
              <a:rPr sz="2100" b="1" dirty="0">
                <a:solidFill>
                  <a:srgbClr val="BE222D"/>
                </a:solidFill>
                <a:latin typeface="Aptos"/>
              </a:rPr>
              <a:t>2</a:t>
            </a:r>
            <a:r>
              <a:rPr lang="en-GB" sz="2100" b="1" dirty="0">
                <a:solidFill>
                  <a:srgbClr val="BE222D"/>
                </a:solidFill>
                <a:latin typeface="Aptos"/>
              </a:rPr>
              <a:t>.00</a:t>
            </a:r>
            <a:endParaRPr sz="2100" b="1" dirty="0">
              <a:solidFill>
                <a:srgbClr val="BE222D"/>
              </a:solidFill>
              <a:latin typeface="Aptos"/>
            </a:endParaRPr>
          </a:p>
        </p:txBody>
      </p:sp>
      <p:sp>
        <p:nvSpPr>
          <p:cNvPr id="14" name="Rectangle 13"/>
          <p:cNvSpPr/>
          <p:nvPr/>
        </p:nvSpPr>
        <p:spPr>
          <a:xfrm>
            <a:off x="1965960" y="3511295"/>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2194560" y="3657600"/>
            <a:ext cx="8046720" cy="360099"/>
          </a:xfrm>
          <a:prstGeom prst="rect">
            <a:avLst/>
          </a:prstGeom>
          <a:noFill/>
        </p:spPr>
        <p:txBody>
          <a:bodyPr wrap="square" lIns="18288" tIns="18288" rIns="18288" bIns="18288" anchor="t">
            <a:spAutoFit/>
          </a:bodyPr>
          <a:lstStyle/>
          <a:p>
            <a:pPr algn="l"/>
            <a:r>
              <a:rPr lang="en-GB" sz="2100" b="1" dirty="0">
                <a:solidFill>
                  <a:srgbClr val="133058"/>
                </a:solidFill>
                <a:latin typeface="Aptos"/>
              </a:rPr>
              <a:t>Music</a:t>
            </a:r>
            <a:r>
              <a:rPr sz="2100" b="1" dirty="0">
                <a:solidFill>
                  <a:srgbClr val="133058"/>
                </a:solidFill>
                <a:latin typeface="Aptos"/>
              </a:rPr>
              <a:t> • </a:t>
            </a:r>
            <a:r>
              <a:rPr lang="en-GB" sz="2100" b="1" dirty="0">
                <a:solidFill>
                  <a:srgbClr val="133058"/>
                </a:solidFill>
                <a:latin typeface="Aptos"/>
              </a:rPr>
              <a:t>Topic</a:t>
            </a:r>
            <a:r>
              <a:rPr sz="2100" b="1" dirty="0">
                <a:solidFill>
                  <a:srgbClr val="133058"/>
                </a:solidFill>
                <a:latin typeface="Aptos"/>
              </a:rPr>
              <a:t> • </a:t>
            </a:r>
            <a:r>
              <a:rPr lang="en-GB" sz="2100" b="1" dirty="0">
                <a:solidFill>
                  <a:srgbClr val="133058"/>
                </a:solidFill>
                <a:latin typeface="Aptos"/>
              </a:rPr>
              <a:t>Art/D&amp;T</a:t>
            </a:r>
            <a:r>
              <a:rPr sz="2100" b="1" dirty="0">
                <a:solidFill>
                  <a:srgbClr val="133058"/>
                </a:solidFill>
                <a:latin typeface="Aptos"/>
              </a:rPr>
              <a:t> • </a:t>
            </a:r>
            <a:r>
              <a:rPr lang="en-GB" sz="2100" b="1" dirty="0">
                <a:solidFill>
                  <a:srgbClr val="133058"/>
                </a:solidFill>
                <a:latin typeface="Aptos"/>
              </a:rPr>
              <a:t>RSE</a:t>
            </a:r>
            <a:r>
              <a:rPr sz="2100" b="1" dirty="0">
                <a:solidFill>
                  <a:srgbClr val="133058"/>
                </a:solidFill>
                <a:latin typeface="Aptos"/>
              </a:rPr>
              <a:t> •</a:t>
            </a:r>
          </a:p>
        </p:txBody>
      </p:sp>
      <p:sp>
        <p:nvSpPr>
          <p:cNvPr id="16" name="TextBox 15"/>
          <p:cNvSpPr txBox="1"/>
          <p:nvPr/>
        </p:nvSpPr>
        <p:spPr>
          <a:xfrm>
            <a:off x="822960" y="4617720"/>
            <a:ext cx="1051560" cy="320040"/>
          </a:xfrm>
          <a:prstGeom prst="rect">
            <a:avLst/>
          </a:prstGeom>
          <a:noFill/>
        </p:spPr>
        <p:txBody>
          <a:bodyPr wrap="square" lIns="18288" tIns="18288" rIns="18288" bIns="18288" anchor="t">
            <a:spAutoFit/>
          </a:bodyPr>
          <a:lstStyle/>
          <a:p>
            <a:pPr algn="l"/>
            <a:r>
              <a:rPr sz="2100" b="1">
                <a:solidFill>
                  <a:srgbClr val="BE222D"/>
                </a:solidFill>
                <a:latin typeface="Aptos"/>
              </a:rPr>
              <a:t>3.15</a:t>
            </a:r>
          </a:p>
        </p:txBody>
      </p:sp>
      <p:sp>
        <p:nvSpPr>
          <p:cNvPr id="17" name="Rectangle 16"/>
          <p:cNvSpPr/>
          <p:nvPr/>
        </p:nvSpPr>
        <p:spPr>
          <a:xfrm>
            <a:off x="1965960" y="4471416"/>
            <a:ext cx="8138160" cy="36576"/>
          </a:xfrm>
          <a:prstGeom prst="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2194560" y="4617720"/>
            <a:ext cx="8046720" cy="411480"/>
          </a:xfrm>
          <a:prstGeom prst="rect">
            <a:avLst/>
          </a:prstGeom>
          <a:noFill/>
        </p:spPr>
        <p:txBody>
          <a:bodyPr wrap="square" lIns="18288" tIns="18288" rIns="18288" bIns="18288" anchor="t">
            <a:spAutoFit/>
          </a:bodyPr>
          <a:lstStyle/>
          <a:p>
            <a:pPr algn="l"/>
            <a:r>
              <a:rPr sz="2100" b="1">
                <a:solidFill>
                  <a:srgbClr val="133058"/>
                </a:solidFill>
                <a:latin typeface="Aptos"/>
              </a:rPr>
              <a:t>Home</a:t>
            </a:r>
          </a:p>
        </p:txBody>
      </p:sp>
      <p:sp>
        <p:nvSpPr>
          <p:cNvPr id="19" name="TextBox 18"/>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0" name="Rectangle 19"/>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1" name="Picture 20"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CURRICULUM</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Our Year 3 topics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07</a:t>
            </a:r>
          </a:p>
        </p:txBody>
      </p:sp>
      <p:sp>
        <p:nvSpPr>
          <p:cNvPr id="7" name="Rounded Rectangle 6"/>
          <p:cNvSpPr/>
          <p:nvPr/>
        </p:nvSpPr>
        <p:spPr>
          <a:xfrm>
            <a:off x="640080" y="1737360"/>
            <a:ext cx="3429000" cy="356616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737360"/>
            <a:ext cx="64008" cy="3566160"/>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901952"/>
            <a:ext cx="3017520" cy="406265"/>
          </a:xfrm>
          <a:prstGeom prst="rect">
            <a:avLst/>
          </a:prstGeom>
          <a:noFill/>
        </p:spPr>
        <p:txBody>
          <a:bodyPr wrap="square" lIns="18288" tIns="18288" rIns="18288" bIns="18288" anchor="t">
            <a:spAutoFit/>
          </a:bodyPr>
          <a:lstStyle/>
          <a:p>
            <a:pPr algn="l"/>
            <a:r>
              <a:rPr sz="2400" b="1" dirty="0">
                <a:solidFill>
                  <a:srgbClr val="133058"/>
                </a:solidFill>
                <a:latin typeface="Aptos"/>
              </a:rPr>
              <a:t>The Stone Age</a:t>
            </a:r>
          </a:p>
        </p:txBody>
      </p:sp>
      <p:sp>
        <p:nvSpPr>
          <p:cNvPr id="10" name="TextBox 9"/>
          <p:cNvSpPr txBox="1"/>
          <p:nvPr/>
        </p:nvSpPr>
        <p:spPr>
          <a:xfrm>
            <a:off x="868680" y="2331720"/>
            <a:ext cx="3017520" cy="960263"/>
          </a:xfrm>
          <a:prstGeom prst="rect">
            <a:avLst/>
          </a:prstGeom>
          <a:noFill/>
        </p:spPr>
        <p:txBody>
          <a:bodyPr wrap="square" lIns="18288" tIns="18288" rIns="18288" bIns="18288" anchor="t">
            <a:spAutoFit/>
          </a:bodyPr>
          <a:lstStyle/>
          <a:p>
            <a:pPr algn="l"/>
            <a:r>
              <a:rPr sz="2000" b="0" dirty="0">
                <a:solidFill>
                  <a:srgbClr val="262E36"/>
                </a:solidFill>
                <a:latin typeface="Aptos"/>
              </a:rPr>
              <a:t>Discover how people lived, worked and survived in prehistoric Britain.</a:t>
            </a:r>
          </a:p>
        </p:txBody>
      </p:sp>
      <p:sp>
        <p:nvSpPr>
          <p:cNvPr id="11" name="Rounded Rectangle 10"/>
          <p:cNvSpPr/>
          <p:nvPr/>
        </p:nvSpPr>
        <p:spPr>
          <a:xfrm>
            <a:off x="4389120" y="1737360"/>
            <a:ext cx="3429000" cy="356616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4389120" y="1737360"/>
            <a:ext cx="64008" cy="356616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617720" y="1901952"/>
            <a:ext cx="3017520" cy="775597"/>
          </a:xfrm>
          <a:prstGeom prst="rect">
            <a:avLst/>
          </a:prstGeom>
          <a:noFill/>
        </p:spPr>
        <p:txBody>
          <a:bodyPr wrap="square" lIns="18288" tIns="18288" rIns="18288" bIns="18288" anchor="t">
            <a:spAutoFit/>
          </a:bodyPr>
          <a:lstStyle/>
          <a:p>
            <a:pPr algn="l"/>
            <a:r>
              <a:rPr lang="en-GB" sz="2400" b="1" dirty="0">
                <a:solidFill>
                  <a:srgbClr val="133058"/>
                </a:solidFill>
                <a:latin typeface="Aptos"/>
              </a:rPr>
              <a:t>The Oceans, The Arctic Circle &amp; Antarctica</a:t>
            </a:r>
            <a:endParaRPr sz="2400" b="1" dirty="0">
              <a:solidFill>
                <a:srgbClr val="133058"/>
              </a:solidFill>
              <a:latin typeface="Aptos"/>
            </a:endParaRPr>
          </a:p>
        </p:txBody>
      </p:sp>
      <p:sp>
        <p:nvSpPr>
          <p:cNvPr id="14" name="TextBox 13"/>
          <p:cNvSpPr txBox="1"/>
          <p:nvPr/>
        </p:nvSpPr>
        <p:spPr>
          <a:xfrm>
            <a:off x="4617720" y="2811851"/>
            <a:ext cx="3017520" cy="960263"/>
          </a:xfrm>
          <a:prstGeom prst="rect">
            <a:avLst/>
          </a:prstGeom>
          <a:noFill/>
        </p:spPr>
        <p:txBody>
          <a:bodyPr wrap="square" lIns="18288" tIns="18288" rIns="18288" bIns="18288" anchor="t">
            <a:spAutoFit/>
          </a:bodyPr>
          <a:lstStyle/>
          <a:p>
            <a:pPr algn="l"/>
            <a:r>
              <a:rPr lang="en-GB" sz="2000" b="0" dirty="0">
                <a:solidFill>
                  <a:srgbClr val="262E36"/>
                </a:solidFill>
                <a:latin typeface="Aptos"/>
              </a:rPr>
              <a:t>Study of the location of oceans and their impact on humans, plants and animals</a:t>
            </a:r>
            <a:r>
              <a:rPr lang="en-GB" sz="1800" b="0" dirty="0">
                <a:solidFill>
                  <a:srgbClr val="262E36"/>
                </a:solidFill>
                <a:latin typeface="Aptos"/>
              </a:rPr>
              <a:t>.</a:t>
            </a:r>
            <a:endParaRPr sz="1800" b="0" dirty="0">
              <a:solidFill>
                <a:srgbClr val="262E36"/>
              </a:solidFill>
              <a:latin typeface="Aptos"/>
            </a:endParaRPr>
          </a:p>
        </p:txBody>
      </p:sp>
      <p:sp>
        <p:nvSpPr>
          <p:cNvPr id="15" name="Rounded Rectangle 14"/>
          <p:cNvSpPr/>
          <p:nvPr/>
        </p:nvSpPr>
        <p:spPr>
          <a:xfrm>
            <a:off x="8138159" y="1737360"/>
            <a:ext cx="3429000" cy="3566160"/>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ounded Rectangle 15"/>
          <p:cNvSpPr/>
          <p:nvPr/>
        </p:nvSpPr>
        <p:spPr>
          <a:xfrm>
            <a:off x="8138159" y="1737360"/>
            <a:ext cx="64008" cy="356616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366759" y="1901952"/>
            <a:ext cx="3017520" cy="406265"/>
          </a:xfrm>
          <a:prstGeom prst="rect">
            <a:avLst/>
          </a:prstGeom>
          <a:noFill/>
        </p:spPr>
        <p:txBody>
          <a:bodyPr wrap="square" lIns="18288" tIns="18288" rIns="18288" bIns="18288" anchor="t">
            <a:spAutoFit/>
          </a:bodyPr>
          <a:lstStyle/>
          <a:p>
            <a:pPr algn="l"/>
            <a:r>
              <a:rPr sz="2400" b="1" dirty="0">
                <a:solidFill>
                  <a:srgbClr val="133058"/>
                </a:solidFill>
                <a:latin typeface="Aptos"/>
              </a:rPr>
              <a:t>Ancient Egyptians</a:t>
            </a:r>
          </a:p>
        </p:txBody>
      </p:sp>
      <p:sp>
        <p:nvSpPr>
          <p:cNvPr id="18" name="TextBox 17"/>
          <p:cNvSpPr txBox="1"/>
          <p:nvPr/>
        </p:nvSpPr>
        <p:spPr>
          <a:xfrm>
            <a:off x="8366759" y="2463800"/>
            <a:ext cx="3017520" cy="1268039"/>
          </a:xfrm>
          <a:prstGeom prst="rect">
            <a:avLst/>
          </a:prstGeom>
          <a:noFill/>
        </p:spPr>
        <p:txBody>
          <a:bodyPr wrap="square" lIns="18288" tIns="18288" rIns="18288" bIns="18288" anchor="t">
            <a:spAutoFit/>
          </a:bodyPr>
          <a:lstStyle/>
          <a:p>
            <a:pPr algn="l"/>
            <a:r>
              <a:rPr sz="2000" b="0" dirty="0">
                <a:solidFill>
                  <a:srgbClr val="262E36"/>
                </a:solidFill>
                <a:latin typeface="Aptos"/>
              </a:rPr>
              <a:t>Travel back in time to investigate life, beliefs and achievements in Ancient Egypt</a:t>
            </a:r>
            <a:r>
              <a:rPr sz="1800" b="0" dirty="0">
                <a:solidFill>
                  <a:srgbClr val="262E36"/>
                </a:solidFill>
                <a:latin typeface="Aptos"/>
              </a:rPr>
              <a:t>.</a:t>
            </a:r>
          </a:p>
        </p:txBody>
      </p:sp>
      <p:sp>
        <p:nvSpPr>
          <p:cNvPr id="19" name="TextBox 18"/>
          <p:cNvSpPr txBox="1"/>
          <p:nvPr/>
        </p:nvSpPr>
        <p:spPr>
          <a:xfrm>
            <a:off x="640080" y="5623560"/>
            <a:ext cx="10607040" cy="344710"/>
          </a:xfrm>
          <a:prstGeom prst="rect">
            <a:avLst/>
          </a:prstGeom>
          <a:noFill/>
        </p:spPr>
        <p:txBody>
          <a:bodyPr wrap="square" lIns="18288" tIns="18288" rIns="18288" bIns="18288" anchor="t">
            <a:spAutoFit/>
          </a:bodyPr>
          <a:lstStyle/>
          <a:p>
            <a:pPr algn="l"/>
            <a:r>
              <a:rPr sz="2000" b="1" dirty="0">
                <a:solidFill>
                  <a:srgbClr val="133058"/>
                </a:solidFill>
                <a:latin typeface="Aptos"/>
              </a:rPr>
              <a:t>Big themes, memorable learning and plenty of opportunities to make connections.</a:t>
            </a:r>
          </a:p>
        </p:txBody>
      </p:sp>
      <p:sp>
        <p:nvSpPr>
          <p:cNvPr id="20" name="TextBox 19"/>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1" name="Rectangle 20"/>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2" name="Picture 21"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ENRICHMENT</a:t>
            </a:r>
          </a:p>
        </p:txBody>
      </p:sp>
      <p:sp>
        <p:nvSpPr>
          <p:cNvPr id="4" name="TextBox 3"/>
          <p:cNvSpPr txBox="1"/>
          <p:nvPr/>
        </p:nvSpPr>
        <p:spPr>
          <a:xfrm>
            <a:off x="640080" y="79451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Trips that bring topics to life</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08</a:t>
            </a:r>
          </a:p>
        </p:txBody>
      </p:sp>
      <p:sp>
        <p:nvSpPr>
          <p:cNvPr id="7" name="Rounded Rectangle 6"/>
          <p:cNvSpPr/>
          <p:nvPr/>
        </p:nvSpPr>
        <p:spPr>
          <a:xfrm>
            <a:off x="640080" y="1828800"/>
            <a:ext cx="3429000" cy="3200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828800"/>
            <a:ext cx="64008" cy="3200400"/>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993392"/>
            <a:ext cx="3017520" cy="406265"/>
          </a:xfrm>
          <a:prstGeom prst="rect">
            <a:avLst/>
          </a:prstGeom>
          <a:noFill/>
        </p:spPr>
        <p:txBody>
          <a:bodyPr wrap="square" lIns="18288" tIns="18288" rIns="18288" bIns="18288" anchor="t">
            <a:spAutoFit/>
          </a:bodyPr>
          <a:lstStyle/>
          <a:p>
            <a:pPr algn="l"/>
            <a:r>
              <a:rPr sz="2400" b="1" dirty="0">
                <a:solidFill>
                  <a:srgbClr val="133058"/>
                </a:solidFill>
                <a:latin typeface="Aptos"/>
              </a:rPr>
              <a:t>Stone Age Workshop</a:t>
            </a:r>
          </a:p>
        </p:txBody>
      </p:sp>
      <p:sp>
        <p:nvSpPr>
          <p:cNvPr id="10" name="TextBox 9"/>
          <p:cNvSpPr txBox="1"/>
          <p:nvPr/>
        </p:nvSpPr>
        <p:spPr>
          <a:xfrm>
            <a:off x="868680" y="2423160"/>
            <a:ext cx="3017520" cy="652486"/>
          </a:xfrm>
          <a:prstGeom prst="rect">
            <a:avLst/>
          </a:prstGeom>
          <a:noFill/>
        </p:spPr>
        <p:txBody>
          <a:bodyPr wrap="square" lIns="18288" tIns="18288" rIns="18288" bIns="18288" anchor="t">
            <a:spAutoFit/>
          </a:bodyPr>
          <a:lstStyle/>
          <a:p>
            <a:pPr algn="l"/>
            <a:r>
              <a:rPr sz="2000" b="0" dirty="0">
                <a:solidFill>
                  <a:srgbClr val="262E36"/>
                </a:solidFill>
                <a:latin typeface="Aptos"/>
              </a:rPr>
              <a:t>Hands-on learning linked to our Stone Age topic.</a:t>
            </a:r>
          </a:p>
        </p:txBody>
      </p:sp>
      <p:sp>
        <p:nvSpPr>
          <p:cNvPr id="11" name="Rounded Rectangle 10"/>
          <p:cNvSpPr/>
          <p:nvPr/>
        </p:nvSpPr>
        <p:spPr>
          <a:xfrm>
            <a:off x="4389120" y="1828800"/>
            <a:ext cx="3429000" cy="3200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4389120" y="1828800"/>
            <a:ext cx="64008" cy="320040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617720" y="1993392"/>
            <a:ext cx="3017520" cy="406265"/>
          </a:xfrm>
          <a:prstGeom prst="rect">
            <a:avLst/>
          </a:prstGeom>
          <a:noFill/>
        </p:spPr>
        <p:txBody>
          <a:bodyPr wrap="square" lIns="18288" tIns="18288" rIns="18288" bIns="18288" anchor="t">
            <a:spAutoFit/>
          </a:bodyPr>
          <a:lstStyle/>
          <a:p>
            <a:pPr algn="l"/>
            <a:r>
              <a:rPr lang="en-GB" sz="2400" b="1" dirty="0">
                <a:solidFill>
                  <a:srgbClr val="133058"/>
                </a:solidFill>
                <a:latin typeface="Aptos"/>
              </a:rPr>
              <a:t>Blue Planet Aquarium</a:t>
            </a:r>
            <a:endParaRPr sz="2400" b="1" dirty="0">
              <a:solidFill>
                <a:srgbClr val="133058"/>
              </a:solidFill>
              <a:latin typeface="Aptos"/>
            </a:endParaRPr>
          </a:p>
        </p:txBody>
      </p:sp>
      <p:sp>
        <p:nvSpPr>
          <p:cNvPr id="14" name="TextBox 13"/>
          <p:cNvSpPr txBox="1"/>
          <p:nvPr/>
        </p:nvSpPr>
        <p:spPr>
          <a:xfrm>
            <a:off x="4617720" y="2423160"/>
            <a:ext cx="3017520" cy="960263"/>
          </a:xfrm>
          <a:prstGeom prst="rect">
            <a:avLst/>
          </a:prstGeom>
          <a:noFill/>
        </p:spPr>
        <p:txBody>
          <a:bodyPr wrap="square" lIns="18288" tIns="18288" rIns="18288" bIns="18288" anchor="t">
            <a:spAutoFit/>
          </a:bodyPr>
          <a:lstStyle/>
          <a:p>
            <a:pPr algn="l"/>
            <a:r>
              <a:rPr sz="2000" b="0" dirty="0">
                <a:solidFill>
                  <a:srgbClr val="262E36"/>
                </a:solidFill>
                <a:latin typeface="Aptos"/>
              </a:rPr>
              <a:t>A memorable visit supporting rainforest learning.</a:t>
            </a:r>
          </a:p>
        </p:txBody>
      </p:sp>
      <p:sp>
        <p:nvSpPr>
          <p:cNvPr id="15" name="Rounded Rectangle 14"/>
          <p:cNvSpPr/>
          <p:nvPr/>
        </p:nvSpPr>
        <p:spPr>
          <a:xfrm>
            <a:off x="8138159" y="1828800"/>
            <a:ext cx="3429000" cy="3200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ounded Rectangle 15"/>
          <p:cNvSpPr/>
          <p:nvPr/>
        </p:nvSpPr>
        <p:spPr>
          <a:xfrm>
            <a:off x="8138159" y="1828800"/>
            <a:ext cx="64008" cy="320040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366759" y="1993392"/>
            <a:ext cx="3017520" cy="406265"/>
          </a:xfrm>
          <a:prstGeom prst="rect">
            <a:avLst/>
          </a:prstGeom>
          <a:noFill/>
        </p:spPr>
        <p:txBody>
          <a:bodyPr wrap="square" lIns="18288" tIns="18288" rIns="18288" bIns="18288" anchor="t">
            <a:spAutoFit/>
          </a:bodyPr>
          <a:lstStyle/>
          <a:p>
            <a:pPr algn="l"/>
            <a:r>
              <a:rPr sz="2400" b="1" dirty="0">
                <a:solidFill>
                  <a:srgbClr val="133058"/>
                </a:solidFill>
                <a:latin typeface="Aptos"/>
              </a:rPr>
              <a:t>Museum of Liverpool</a:t>
            </a:r>
          </a:p>
        </p:txBody>
      </p:sp>
      <p:sp>
        <p:nvSpPr>
          <p:cNvPr id="18" name="TextBox 17"/>
          <p:cNvSpPr txBox="1"/>
          <p:nvPr/>
        </p:nvSpPr>
        <p:spPr>
          <a:xfrm>
            <a:off x="8366759" y="2571551"/>
            <a:ext cx="3017520" cy="652486"/>
          </a:xfrm>
          <a:prstGeom prst="rect">
            <a:avLst/>
          </a:prstGeom>
          <a:noFill/>
        </p:spPr>
        <p:txBody>
          <a:bodyPr wrap="square" lIns="18288" tIns="18288" rIns="18288" bIns="18288" anchor="t">
            <a:spAutoFit/>
          </a:bodyPr>
          <a:lstStyle/>
          <a:p>
            <a:pPr algn="l"/>
            <a:r>
              <a:rPr sz="2000" b="0" dirty="0">
                <a:solidFill>
                  <a:srgbClr val="262E36"/>
                </a:solidFill>
                <a:latin typeface="Aptos"/>
              </a:rPr>
              <a:t>A curriculum-linked museum experience.</a:t>
            </a:r>
          </a:p>
        </p:txBody>
      </p:sp>
      <p:sp>
        <p:nvSpPr>
          <p:cNvPr id="19" name="TextBox 18"/>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0" name="Rectangle 19"/>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1" name="Picture 20"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SPECIALIST SESSIONS</a:t>
            </a:r>
          </a:p>
        </p:txBody>
      </p:sp>
      <p:sp>
        <p:nvSpPr>
          <p:cNvPr id="4" name="TextBox 3"/>
          <p:cNvSpPr txBox="1"/>
          <p:nvPr/>
        </p:nvSpPr>
        <p:spPr>
          <a:xfrm>
            <a:off x="640080" y="78435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Weekly highlights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09</a:t>
            </a:r>
          </a:p>
        </p:txBody>
      </p:sp>
      <p:sp>
        <p:nvSpPr>
          <p:cNvPr id="7" name="Rounded Rectangle 6"/>
          <p:cNvSpPr/>
          <p:nvPr/>
        </p:nvSpPr>
        <p:spPr>
          <a:xfrm>
            <a:off x="640080" y="1737360"/>
            <a:ext cx="3429000" cy="324612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737360"/>
            <a:ext cx="64008" cy="3246120"/>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901952"/>
            <a:ext cx="3017520" cy="320040"/>
          </a:xfrm>
          <a:prstGeom prst="rect">
            <a:avLst/>
          </a:prstGeom>
          <a:noFill/>
        </p:spPr>
        <p:txBody>
          <a:bodyPr wrap="square" lIns="18288" tIns="18288" rIns="18288" bIns="18288" anchor="t">
            <a:spAutoFit/>
          </a:bodyPr>
          <a:lstStyle/>
          <a:p>
            <a:pPr algn="l"/>
            <a:r>
              <a:rPr sz="2000" b="1">
                <a:solidFill>
                  <a:srgbClr val="133058"/>
                </a:solidFill>
                <a:latin typeface="Aptos"/>
              </a:rPr>
              <a:t>Monday</a:t>
            </a:r>
          </a:p>
        </p:txBody>
      </p:sp>
      <p:sp>
        <p:nvSpPr>
          <p:cNvPr id="10" name="TextBox 9"/>
          <p:cNvSpPr txBox="1"/>
          <p:nvPr/>
        </p:nvSpPr>
        <p:spPr>
          <a:xfrm>
            <a:off x="868680" y="2331720"/>
            <a:ext cx="3017520" cy="1206484"/>
          </a:xfrm>
          <a:prstGeom prst="rect">
            <a:avLst/>
          </a:prstGeom>
          <a:noFill/>
        </p:spPr>
        <p:txBody>
          <a:bodyPr wrap="square" lIns="18288" tIns="18288" rIns="18288" bIns="18288" anchor="t">
            <a:spAutoFit/>
          </a:bodyPr>
          <a:lstStyle/>
          <a:p>
            <a:pPr algn="l"/>
            <a:r>
              <a:rPr sz="1800" b="0" dirty="0">
                <a:solidFill>
                  <a:srgbClr val="262E36"/>
                </a:solidFill>
                <a:latin typeface="Aptos"/>
              </a:rPr>
              <a:t>Music</a:t>
            </a:r>
            <a:r>
              <a:rPr lang="en-GB" sz="1800" b="0" dirty="0">
                <a:solidFill>
                  <a:srgbClr val="262E36"/>
                </a:solidFill>
                <a:latin typeface="Aptos"/>
              </a:rPr>
              <a:t>:</a:t>
            </a:r>
            <a:r>
              <a:rPr sz="1800" b="0" dirty="0">
                <a:solidFill>
                  <a:srgbClr val="262E36"/>
                </a:solidFill>
                <a:latin typeface="Aptos"/>
              </a:rPr>
              <a:t> Recorders
</a:t>
            </a:r>
            <a:r>
              <a:rPr sz="2000" b="0" dirty="0">
                <a:solidFill>
                  <a:srgbClr val="262E36"/>
                </a:solidFill>
                <a:latin typeface="Aptos"/>
              </a:rPr>
              <a:t>Recorders can stay in school bags or trays at school.</a:t>
            </a:r>
          </a:p>
        </p:txBody>
      </p:sp>
      <p:sp>
        <p:nvSpPr>
          <p:cNvPr id="11" name="Rounded Rectangle 10"/>
          <p:cNvSpPr/>
          <p:nvPr/>
        </p:nvSpPr>
        <p:spPr>
          <a:xfrm>
            <a:off x="4389120" y="1737360"/>
            <a:ext cx="3429000" cy="324612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4389120" y="1737360"/>
            <a:ext cx="64008" cy="3246120"/>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617720" y="1901952"/>
            <a:ext cx="3017520" cy="344710"/>
          </a:xfrm>
          <a:prstGeom prst="rect">
            <a:avLst/>
          </a:prstGeom>
          <a:noFill/>
        </p:spPr>
        <p:txBody>
          <a:bodyPr wrap="square" lIns="18288" tIns="18288" rIns="18288" bIns="18288" anchor="t">
            <a:spAutoFit/>
          </a:bodyPr>
          <a:lstStyle/>
          <a:p>
            <a:pPr algn="l"/>
            <a:r>
              <a:rPr lang="en-GB" sz="2000" b="1" dirty="0">
                <a:solidFill>
                  <a:srgbClr val="133058"/>
                </a:solidFill>
                <a:latin typeface="Aptos"/>
              </a:rPr>
              <a:t>Tuesday</a:t>
            </a:r>
            <a:endParaRPr sz="2000" b="1" dirty="0">
              <a:solidFill>
                <a:srgbClr val="133058"/>
              </a:solidFill>
              <a:latin typeface="Aptos"/>
            </a:endParaRPr>
          </a:p>
        </p:txBody>
      </p:sp>
      <p:sp>
        <p:nvSpPr>
          <p:cNvPr id="14" name="TextBox 13"/>
          <p:cNvSpPr txBox="1"/>
          <p:nvPr/>
        </p:nvSpPr>
        <p:spPr>
          <a:xfrm>
            <a:off x="4617720" y="2331720"/>
            <a:ext cx="3017520" cy="1975926"/>
          </a:xfrm>
          <a:prstGeom prst="rect">
            <a:avLst/>
          </a:prstGeom>
          <a:noFill/>
        </p:spPr>
        <p:txBody>
          <a:bodyPr wrap="square" lIns="18288" tIns="18288" rIns="18288" bIns="18288" anchor="t">
            <a:spAutoFit/>
          </a:bodyPr>
          <a:lstStyle/>
          <a:p>
            <a:pPr algn="l"/>
            <a:r>
              <a:rPr sz="2100" b="0" dirty="0">
                <a:solidFill>
                  <a:srgbClr val="262E36"/>
                </a:solidFill>
                <a:latin typeface="Aptos"/>
              </a:rPr>
              <a:t>Swimming</a:t>
            </a:r>
            <a:endParaRPr lang="en-GB" sz="2100" b="0" dirty="0">
              <a:solidFill>
                <a:srgbClr val="262E36"/>
              </a:solidFill>
              <a:latin typeface="Aptos"/>
            </a:endParaRPr>
          </a:p>
          <a:p>
            <a:pPr algn="l"/>
            <a:endParaRPr lang="en-GB" sz="2100" dirty="0">
              <a:solidFill>
                <a:srgbClr val="262E36"/>
              </a:solidFill>
              <a:latin typeface="Aptos"/>
            </a:endParaRPr>
          </a:p>
          <a:p>
            <a:pPr algn="l"/>
            <a:r>
              <a:rPr lang="en-GB" sz="2100" b="0" dirty="0">
                <a:solidFill>
                  <a:srgbClr val="262E36"/>
                </a:solidFill>
                <a:latin typeface="Aptos"/>
              </a:rPr>
              <a:t>Please ensure your child is able to change and dress themselves independently for swimming.</a:t>
            </a:r>
            <a:endParaRPr sz="2100" b="0" dirty="0">
              <a:solidFill>
                <a:srgbClr val="262E36"/>
              </a:solidFill>
              <a:latin typeface="Aptos"/>
            </a:endParaRPr>
          </a:p>
        </p:txBody>
      </p:sp>
      <p:sp>
        <p:nvSpPr>
          <p:cNvPr id="15" name="Rounded Rectangle 14"/>
          <p:cNvSpPr/>
          <p:nvPr/>
        </p:nvSpPr>
        <p:spPr>
          <a:xfrm>
            <a:off x="8138160" y="1737360"/>
            <a:ext cx="3429000" cy="324612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ounded Rectangle 15"/>
          <p:cNvSpPr/>
          <p:nvPr/>
        </p:nvSpPr>
        <p:spPr>
          <a:xfrm>
            <a:off x="8138160" y="1737360"/>
            <a:ext cx="64008" cy="32461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366760" y="1901952"/>
            <a:ext cx="3017520" cy="344710"/>
          </a:xfrm>
          <a:prstGeom prst="rect">
            <a:avLst/>
          </a:prstGeom>
          <a:noFill/>
        </p:spPr>
        <p:txBody>
          <a:bodyPr wrap="square" lIns="18288" tIns="18288" rIns="18288" bIns="18288" anchor="t">
            <a:spAutoFit/>
          </a:bodyPr>
          <a:lstStyle/>
          <a:p>
            <a:pPr algn="l"/>
            <a:r>
              <a:rPr lang="en-GB" sz="2000" b="1" dirty="0">
                <a:solidFill>
                  <a:srgbClr val="133058"/>
                </a:solidFill>
                <a:latin typeface="Aptos"/>
              </a:rPr>
              <a:t>Thursday</a:t>
            </a:r>
            <a:endParaRPr sz="2000" b="1" dirty="0">
              <a:solidFill>
                <a:srgbClr val="133058"/>
              </a:solidFill>
              <a:latin typeface="Aptos"/>
            </a:endParaRPr>
          </a:p>
        </p:txBody>
      </p:sp>
      <p:sp>
        <p:nvSpPr>
          <p:cNvPr id="18" name="TextBox 17"/>
          <p:cNvSpPr txBox="1"/>
          <p:nvPr/>
        </p:nvSpPr>
        <p:spPr>
          <a:xfrm>
            <a:off x="8366760" y="2331720"/>
            <a:ext cx="3017520" cy="360099"/>
          </a:xfrm>
          <a:prstGeom prst="rect">
            <a:avLst/>
          </a:prstGeom>
          <a:noFill/>
        </p:spPr>
        <p:txBody>
          <a:bodyPr wrap="square" lIns="18288" tIns="18288" rIns="18288" bIns="18288" anchor="t">
            <a:spAutoFit/>
          </a:bodyPr>
          <a:lstStyle/>
          <a:p>
            <a:r>
              <a:rPr sz="2100" b="0" dirty="0">
                <a:solidFill>
                  <a:srgbClr val="262E36"/>
                </a:solidFill>
                <a:latin typeface="Aptos"/>
              </a:rPr>
              <a:t>PE</a:t>
            </a:r>
            <a:r>
              <a:rPr lang="en-GB" sz="2100" b="0" dirty="0">
                <a:solidFill>
                  <a:srgbClr val="262E36"/>
                </a:solidFill>
                <a:latin typeface="Aptos"/>
              </a:rPr>
              <a:t>:</a:t>
            </a:r>
            <a:r>
              <a:rPr lang="en-GB" sz="2100" dirty="0">
                <a:solidFill>
                  <a:srgbClr val="262E36"/>
                </a:solidFill>
                <a:latin typeface="Aptos"/>
              </a:rPr>
              <a:t> Netball </a:t>
            </a:r>
            <a:endParaRPr sz="2100" b="0" dirty="0">
              <a:solidFill>
                <a:srgbClr val="262E36"/>
              </a:solidFill>
              <a:latin typeface="Aptos"/>
            </a:endParaRPr>
          </a:p>
        </p:txBody>
      </p:sp>
      <p:sp>
        <p:nvSpPr>
          <p:cNvPr id="19" name="TextBox 18"/>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0" name="Rectangle 19"/>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1" name="Picture 20"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LEARNING IN YEAR 3</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Topics &amp; teaching</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10</a:t>
            </a:r>
          </a:p>
        </p:txBody>
      </p:sp>
      <p:sp>
        <p:nvSpPr>
          <p:cNvPr id="7" name="TextBox 6"/>
          <p:cNvSpPr txBox="1"/>
          <p:nvPr/>
        </p:nvSpPr>
        <p:spPr>
          <a:xfrm>
            <a:off x="822960" y="1600200"/>
            <a:ext cx="10515600" cy="3945696"/>
          </a:xfrm>
          <a:prstGeom prst="rect">
            <a:avLst/>
          </a:prstGeom>
          <a:noFill/>
        </p:spPr>
        <p:txBody>
          <a:bodyPr wrap="square" lIns="27432" tIns="18288" rIns="18288" bIns="18288">
            <a:spAutoFit/>
          </a:bodyPr>
          <a:lstStyle/>
          <a:p>
            <a:pPr>
              <a:spcAft>
                <a:spcPts val="1200"/>
              </a:spcAft>
              <a:defRPr sz="1700">
                <a:solidFill>
                  <a:srgbClr val="262E36"/>
                </a:solidFill>
                <a:latin typeface="Aptos"/>
              </a:defRPr>
            </a:pPr>
            <a:r>
              <a:rPr sz="2800" dirty="0"/>
              <a:t>• We plan carefully for children’s individual needs to ensure progression and support in specific areas.</a:t>
            </a:r>
          </a:p>
          <a:p>
            <a:pPr>
              <a:spcAft>
                <a:spcPts val="1200"/>
              </a:spcAft>
              <a:defRPr sz="1700">
                <a:solidFill>
                  <a:srgbClr val="262E36"/>
                </a:solidFill>
                <a:latin typeface="Aptos"/>
              </a:defRPr>
            </a:pPr>
            <a:r>
              <a:rPr sz="2800" dirty="0"/>
              <a:t>• Mornings give children focused time to develop English, </a:t>
            </a:r>
            <a:r>
              <a:rPr sz="2800" dirty="0" err="1"/>
              <a:t>Maths</a:t>
            </a:r>
            <a:r>
              <a:rPr sz="2800" dirty="0"/>
              <a:t> and spelling skills.</a:t>
            </a:r>
          </a:p>
          <a:p>
            <a:pPr>
              <a:spcAft>
                <a:spcPts val="1200"/>
              </a:spcAft>
              <a:defRPr sz="1700">
                <a:solidFill>
                  <a:srgbClr val="262E36"/>
                </a:solidFill>
                <a:latin typeface="Aptos"/>
              </a:defRPr>
            </a:pPr>
            <a:r>
              <a:rPr sz="2800" dirty="0"/>
              <a:t>• Guided Reading takes place daily. </a:t>
            </a:r>
            <a:r>
              <a:rPr lang="en-GB" sz="2800" dirty="0"/>
              <a:t>This may be a whole class session or group work.</a:t>
            </a:r>
            <a:endParaRPr sz="2800" dirty="0"/>
          </a:p>
          <a:p>
            <a:pPr>
              <a:spcAft>
                <a:spcPts val="1200"/>
              </a:spcAft>
              <a:defRPr sz="1700">
                <a:solidFill>
                  <a:srgbClr val="262E36"/>
                </a:solidFill>
                <a:latin typeface="Aptos"/>
              </a:defRPr>
            </a:pPr>
            <a:r>
              <a:rPr sz="2800" dirty="0"/>
              <a:t>• Reading places a strong focus on comprehension as well as word recognition.</a:t>
            </a:r>
          </a:p>
        </p:txBody>
      </p:sp>
      <p:sp>
        <p:nvSpPr>
          <p:cNvPr id="8" name="TextBox 7"/>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9" name="Rectangle 8"/>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ENGLISH</a:t>
            </a:r>
          </a:p>
        </p:txBody>
      </p:sp>
      <p:sp>
        <p:nvSpPr>
          <p:cNvPr id="4" name="TextBox 3"/>
          <p:cNvSpPr txBox="1"/>
          <p:nvPr/>
        </p:nvSpPr>
        <p:spPr>
          <a:xfrm>
            <a:off x="640080" y="79451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Handwriting</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11</a:t>
            </a:r>
          </a:p>
        </p:txBody>
      </p:sp>
      <p:sp>
        <p:nvSpPr>
          <p:cNvPr id="7" name="Rounded Rectangle 6"/>
          <p:cNvSpPr/>
          <p:nvPr/>
        </p:nvSpPr>
        <p:spPr>
          <a:xfrm>
            <a:off x="640080" y="1737360"/>
            <a:ext cx="5257800" cy="347472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737360"/>
            <a:ext cx="64008" cy="34747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901952"/>
            <a:ext cx="4846320" cy="529376"/>
          </a:xfrm>
          <a:prstGeom prst="rect">
            <a:avLst/>
          </a:prstGeom>
          <a:noFill/>
        </p:spPr>
        <p:txBody>
          <a:bodyPr wrap="square" lIns="18288" tIns="18288" rIns="18288" bIns="18288" anchor="t">
            <a:spAutoFit/>
          </a:bodyPr>
          <a:lstStyle/>
          <a:p>
            <a:pPr algn="l"/>
            <a:r>
              <a:rPr sz="3200" b="1" dirty="0">
                <a:solidFill>
                  <a:srgbClr val="133058"/>
                </a:solidFill>
                <a:latin typeface="Aptos"/>
              </a:rPr>
              <a:t>Daily practice</a:t>
            </a:r>
          </a:p>
        </p:txBody>
      </p:sp>
      <p:sp>
        <p:nvSpPr>
          <p:cNvPr id="10" name="TextBox 9"/>
          <p:cNvSpPr txBox="1"/>
          <p:nvPr/>
        </p:nvSpPr>
        <p:spPr>
          <a:xfrm>
            <a:off x="868680" y="2504440"/>
            <a:ext cx="4846320" cy="898708"/>
          </a:xfrm>
          <a:prstGeom prst="rect">
            <a:avLst/>
          </a:prstGeom>
          <a:noFill/>
        </p:spPr>
        <p:txBody>
          <a:bodyPr wrap="square" lIns="18288" tIns="18288" rIns="18288" bIns="18288" anchor="t">
            <a:spAutoFit/>
          </a:bodyPr>
          <a:lstStyle/>
          <a:p>
            <a:pPr algn="l"/>
            <a:r>
              <a:rPr sz="2800" b="0" dirty="0">
                <a:solidFill>
                  <a:srgbClr val="262E36"/>
                </a:solidFill>
                <a:latin typeface="Aptos"/>
              </a:rPr>
              <a:t>Children will </a:t>
            </a:r>
            <a:r>
              <a:rPr lang="en-GB" sz="2800" b="0" dirty="0">
                <a:solidFill>
                  <a:srgbClr val="262E36"/>
                </a:solidFill>
                <a:latin typeface="Aptos"/>
              </a:rPr>
              <a:t>practice</a:t>
            </a:r>
            <a:r>
              <a:rPr sz="2800" b="0" dirty="0">
                <a:solidFill>
                  <a:srgbClr val="262E36"/>
                </a:solidFill>
                <a:latin typeface="Aptos"/>
              </a:rPr>
              <a:t> handwriting every day.</a:t>
            </a:r>
          </a:p>
        </p:txBody>
      </p:sp>
      <p:sp>
        <p:nvSpPr>
          <p:cNvPr id="11" name="Rounded Rectangle 10"/>
          <p:cNvSpPr/>
          <p:nvPr/>
        </p:nvSpPr>
        <p:spPr>
          <a:xfrm>
            <a:off x="6217920" y="1737360"/>
            <a:ext cx="5257800" cy="347472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6217920" y="1737360"/>
            <a:ext cx="64008" cy="3474720"/>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6446520" y="1901952"/>
            <a:ext cx="4846320" cy="529376"/>
          </a:xfrm>
          <a:prstGeom prst="rect">
            <a:avLst/>
          </a:prstGeom>
          <a:noFill/>
        </p:spPr>
        <p:txBody>
          <a:bodyPr wrap="square" lIns="18288" tIns="18288" rIns="18288" bIns="18288" anchor="t">
            <a:spAutoFit/>
          </a:bodyPr>
          <a:lstStyle/>
          <a:p>
            <a:pPr algn="l"/>
            <a:r>
              <a:rPr sz="3200" b="1" dirty="0">
                <a:solidFill>
                  <a:srgbClr val="133058"/>
                </a:solidFill>
                <a:latin typeface="Aptos"/>
              </a:rPr>
              <a:t>Building strong foundations</a:t>
            </a:r>
          </a:p>
        </p:txBody>
      </p:sp>
      <p:sp>
        <p:nvSpPr>
          <p:cNvPr id="14" name="TextBox 13"/>
          <p:cNvSpPr txBox="1"/>
          <p:nvPr/>
        </p:nvSpPr>
        <p:spPr>
          <a:xfrm>
            <a:off x="6446520" y="2565400"/>
            <a:ext cx="4846320" cy="1760482"/>
          </a:xfrm>
          <a:prstGeom prst="rect">
            <a:avLst/>
          </a:prstGeom>
          <a:noFill/>
        </p:spPr>
        <p:txBody>
          <a:bodyPr wrap="square" lIns="18288" tIns="18288" rIns="18288" bIns="18288" anchor="t">
            <a:spAutoFit/>
          </a:bodyPr>
          <a:lstStyle/>
          <a:p>
            <a:pPr algn="l"/>
            <a:r>
              <a:rPr sz="2800" b="0" dirty="0">
                <a:solidFill>
                  <a:srgbClr val="262E36"/>
                </a:solidFill>
                <a:latin typeface="Aptos"/>
              </a:rPr>
              <a:t>Handwriting also provides opportunities to recap and consolidate phonics and spelling knowledge.</a:t>
            </a:r>
          </a:p>
        </p:txBody>
      </p:sp>
      <p:sp>
        <p:nvSpPr>
          <p:cNvPr id="15" name="TextBox 14"/>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6" name="Rectangle 15"/>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7" name="Picture 16"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ENGLISH</a:t>
            </a:r>
          </a:p>
        </p:txBody>
      </p:sp>
      <p:sp>
        <p:nvSpPr>
          <p:cNvPr id="4" name="TextBox 3"/>
          <p:cNvSpPr txBox="1"/>
          <p:nvPr/>
        </p:nvSpPr>
        <p:spPr>
          <a:xfrm>
            <a:off x="640080" y="74371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Read Write Inc. Spelling</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12</a:t>
            </a:r>
          </a:p>
        </p:txBody>
      </p:sp>
      <p:sp>
        <p:nvSpPr>
          <p:cNvPr id="7" name="Rounded Rectangle 6"/>
          <p:cNvSpPr/>
          <p:nvPr/>
        </p:nvSpPr>
        <p:spPr>
          <a:xfrm>
            <a:off x="640080" y="1691640"/>
            <a:ext cx="3840480" cy="416052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691640"/>
            <a:ext cx="64008" cy="41605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856232"/>
            <a:ext cx="3429000" cy="320040"/>
          </a:xfrm>
          <a:prstGeom prst="rect">
            <a:avLst/>
          </a:prstGeom>
          <a:noFill/>
        </p:spPr>
        <p:txBody>
          <a:bodyPr wrap="square" lIns="18288" tIns="18288" rIns="18288" bIns="18288" anchor="t">
            <a:spAutoFit/>
          </a:bodyPr>
          <a:lstStyle/>
          <a:p>
            <a:pPr algn="l"/>
            <a:r>
              <a:rPr sz="2100" b="1">
                <a:solidFill>
                  <a:srgbClr val="133058"/>
                </a:solidFill>
                <a:latin typeface="Aptos"/>
              </a:rPr>
              <a:t>15 minutes a day</a:t>
            </a:r>
          </a:p>
        </p:txBody>
      </p:sp>
      <p:sp>
        <p:nvSpPr>
          <p:cNvPr id="10" name="TextBox 9"/>
          <p:cNvSpPr txBox="1"/>
          <p:nvPr/>
        </p:nvSpPr>
        <p:spPr>
          <a:xfrm>
            <a:off x="868680" y="2286000"/>
            <a:ext cx="3429000" cy="2499146"/>
          </a:xfrm>
          <a:prstGeom prst="rect">
            <a:avLst/>
          </a:prstGeom>
          <a:noFill/>
        </p:spPr>
        <p:txBody>
          <a:bodyPr wrap="square" lIns="18288" tIns="18288" rIns="18288" bIns="18288" anchor="t">
            <a:spAutoFit/>
          </a:bodyPr>
          <a:lstStyle/>
          <a:p>
            <a:pPr algn="l"/>
            <a:r>
              <a:rPr sz="2000" b="0" dirty="0">
                <a:solidFill>
                  <a:srgbClr val="262E36"/>
                </a:solidFill>
                <a:latin typeface="Aptos"/>
              </a:rPr>
              <a:t>Read Write Inc. Spelling is a 15-minute-a-day </a:t>
            </a:r>
            <a:r>
              <a:rPr sz="2000" b="0" dirty="0" err="1">
                <a:solidFill>
                  <a:srgbClr val="262E36"/>
                </a:solidFill>
                <a:latin typeface="Aptos"/>
              </a:rPr>
              <a:t>programme</a:t>
            </a:r>
            <a:r>
              <a:rPr sz="2000" b="0" dirty="0">
                <a:solidFill>
                  <a:srgbClr val="262E36"/>
                </a:solidFill>
                <a:latin typeface="Aptos"/>
              </a:rPr>
              <a:t> for Years 2 to 6 (P3–P7).
Its phonics-based, fast-paced approach prepares children for the higher demands of statutory spelling assessments in England.</a:t>
            </a:r>
          </a:p>
        </p:txBody>
      </p:sp>
      <p:pic>
        <p:nvPicPr>
          <p:cNvPr id="11" name="Picture 10" descr="p12_x1458_0.jpeg"/>
          <p:cNvPicPr>
            <a:picLocks noChangeAspect="1"/>
          </p:cNvPicPr>
          <p:nvPr/>
        </p:nvPicPr>
        <p:blipFill>
          <a:blip r:embed="rId2"/>
          <a:stretch>
            <a:fillRect/>
          </a:stretch>
        </p:blipFill>
        <p:spPr>
          <a:xfrm>
            <a:off x="5381981" y="1691640"/>
            <a:ext cx="5649516" cy="4251960"/>
          </a:xfrm>
          <a:prstGeom prst="rect">
            <a:avLst/>
          </a:prstGeom>
        </p:spPr>
      </p:pic>
      <p:sp>
        <p:nvSpPr>
          <p:cNvPr id="12" name="TextBox 11"/>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3" name="Rectangle 12"/>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4" name="Picture 13" descr="a8c09935-9665-4f3a-a16b-3c8dcc3afe10.png"/>
          <p:cNvPicPr>
            <a:picLocks noChangeAspect="1"/>
          </p:cNvPicPr>
          <p:nvPr/>
        </p:nvPicPr>
        <p:blipFill>
          <a:blip r:embed="rId3"/>
          <a:stretch>
            <a:fillRect/>
          </a:stretch>
        </p:blipFill>
        <p:spPr>
          <a:xfrm>
            <a:off x="10287000" y="5687568"/>
            <a:ext cx="1207008" cy="6919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ENGLISH</a:t>
            </a:r>
          </a:p>
        </p:txBody>
      </p:sp>
      <p:sp>
        <p:nvSpPr>
          <p:cNvPr id="4" name="TextBox 3"/>
          <p:cNvSpPr txBox="1"/>
          <p:nvPr/>
        </p:nvSpPr>
        <p:spPr>
          <a:xfrm>
            <a:off x="640080" y="79451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Reading: texts &amp; comprehension</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13</a:t>
            </a:r>
          </a:p>
        </p:txBody>
      </p:sp>
      <p:sp>
        <p:nvSpPr>
          <p:cNvPr id="7" name="Rounded Rectangle 6"/>
          <p:cNvSpPr/>
          <p:nvPr/>
        </p:nvSpPr>
        <p:spPr>
          <a:xfrm>
            <a:off x="640080" y="1645920"/>
            <a:ext cx="2971800" cy="434340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645920"/>
            <a:ext cx="64008" cy="4343400"/>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810512"/>
            <a:ext cx="2560320" cy="467820"/>
          </a:xfrm>
          <a:prstGeom prst="rect">
            <a:avLst/>
          </a:prstGeom>
          <a:noFill/>
        </p:spPr>
        <p:txBody>
          <a:bodyPr wrap="square" lIns="18288" tIns="18288" rIns="18288" bIns="18288" anchor="t">
            <a:spAutoFit/>
          </a:bodyPr>
          <a:lstStyle/>
          <a:p>
            <a:pPr algn="l"/>
            <a:r>
              <a:rPr sz="2800" b="1" dirty="0">
                <a:solidFill>
                  <a:srgbClr val="133058"/>
                </a:solidFill>
                <a:latin typeface="Aptos"/>
              </a:rPr>
              <a:t>Class texts</a:t>
            </a:r>
          </a:p>
        </p:txBody>
      </p:sp>
      <p:sp>
        <p:nvSpPr>
          <p:cNvPr id="10" name="TextBox 9"/>
          <p:cNvSpPr txBox="1"/>
          <p:nvPr/>
        </p:nvSpPr>
        <p:spPr>
          <a:xfrm>
            <a:off x="868680" y="2240280"/>
            <a:ext cx="2560320" cy="2622256"/>
          </a:xfrm>
          <a:prstGeom prst="rect">
            <a:avLst/>
          </a:prstGeom>
          <a:noFill/>
        </p:spPr>
        <p:txBody>
          <a:bodyPr wrap="square" lIns="18288" tIns="18288" rIns="18288" bIns="18288" anchor="t">
            <a:spAutoFit/>
          </a:bodyPr>
          <a:lstStyle/>
          <a:p>
            <a:pPr algn="l"/>
            <a:r>
              <a:rPr sz="2800" b="0" dirty="0">
                <a:solidFill>
                  <a:srgbClr val="262E36"/>
                </a:solidFill>
                <a:latin typeface="Aptos"/>
              </a:rPr>
              <a:t>The </a:t>
            </a:r>
            <a:r>
              <a:rPr lang="en-GB" sz="2800" b="0" dirty="0">
                <a:solidFill>
                  <a:srgbClr val="262E36"/>
                </a:solidFill>
                <a:latin typeface="Aptos"/>
              </a:rPr>
              <a:t>Iron Man by Ted Hughes</a:t>
            </a:r>
            <a:r>
              <a:rPr sz="2800" b="0" dirty="0">
                <a:solidFill>
                  <a:srgbClr val="262E36"/>
                </a:solidFill>
                <a:latin typeface="Aptos"/>
              </a:rPr>
              <a:t>
Ice Palace
by Robert </a:t>
            </a:r>
            <a:r>
              <a:rPr sz="2800" b="0" dirty="0" err="1">
                <a:solidFill>
                  <a:srgbClr val="262E36"/>
                </a:solidFill>
                <a:latin typeface="Aptos"/>
              </a:rPr>
              <a:t>Swindells</a:t>
            </a:r>
            <a:endParaRPr sz="2800" b="0" dirty="0">
              <a:solidFill>
                <a:srgbClr val="262E36"/>
              </a:solidFill>
              <a:latin typeface="Aptos"/>
            </a:endParaRPr>
          </a:p>
        </p:txBody>
      </p:sp>
      <p:sp>
        <p:nvSpPr>
          <p:cNvPr id="11" name="Rounded Rectangle 10"/>
          <p:cNvSpPr/>
          <p:nvPr/>
        </p:nvSpPr>
        <p:spPr>
          <a:xfrm>
            <a:off x="3931920" y="1645920"/>
            <a:ext cx="758952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3931920" y="1645920"/>
            <a:ext cx="64008" cy="434340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160520" y="1810512"/>
            <a:ext cx="7178040" cy="467820"/>
          </a:xfrm>
          <a:prstGeom prst="rect">
            <a:avLst/>
          </a:prstGeom>
          <a:noFill/>
        </p:spPr>
        <p:txBody>
          <a:bodyPr wrap="square" lIns="18288" tIns="18288" rIns="18288" bIns="18288" anchor="t">
            <a:spAutoFit/>
          </a:bodyPr>
          <a:lstStyle/>
          <a:p>
            <a:pPr algn="l"/>
            <a:r>
              <a:rPr sz="2800" b="1" dirty="0">
                <a:solidFill>
                  <a:srgbClr val="133058"/>
                </a:solidFill>
                <a:latin typeface="Aptos"/>
              </a:rPr>
              <a:t>Comprehension skills</a:t>
            </a:r>
          </a:p>
        </p:txBody>
      </p:sp>
      <p:sp>
        <p:nvSpPr>
          <p:cNvPr id="14" name="TextBox 13"/>
          <p:cNvSpPr txBox="1"/>
          <p:nvPr/>
        </p:nvSpPr>
        <p:spPr>
          <a:xfrm>
            <a:off x="4160520" y="2240280"/>
            <a:ext cx="7178040" cy="3484031"/>
          </a:xfrm>
          <a:prstGeom prst="rect">
            <a:avLst/>
          </a:prstGeom>
          <a:noFill/>
        </p:spPr>
        <p:txBody>
          <a:bodyPr wrap="square" lIns="18288" tIns="18288" rIns="18288" bIns="18288" anchor="t">
            <a:spAutoFit/>
          </a:bodyPr>
          <a:lstStyle/>
          <a:p>
            <a:r>
              <a:rPr lang="en-GB" sz="2800" dirty="0">
                <a:solidFill>
                  <a:srgbClr val="262E36"/>
                </a:solidFill>
                <a:latin typeface="Aptos"/>
              </a:rPr>
              <a:t>• </a:t>
            </a:r>
            <a:r>
              <a:rPr sz="2800" b="0" dirty="0">
                <a:solidFill>
                  <a:srgbClr val="262E36"/>
                </a:solidFill>
                <a:latin typeface="Aptos"/>
              </a:rPr>
              <a:t>Predict </a:t>
            </a:r>
            <a:endParaRPr lang="en-GB" sz="2800" b="0" dirty="0">
              <a:solidFill>
                <a:srgbClr val="262E36"/>
              </a:solidFill>
              <a:latin typeface="Aptos"/>
            </a:endParaRPr>
          </a:p>
          <a:p>
            <a:r>
              <a:rPr sz="2800" b="0" dirty="0">
                <a:solidFill>
                  <a:srgbClr val="262E36"/>
                </a:solidFill>
                <a:latin typeface="Aptos"/>
              </a:rPr>
              <a:t>• Clarify vocabulary </a:t>
            </a:r>
            <a:endParaRPr lang="en-GB" sz="2800" b="0" dirty="0">
              <a:solidFill>
                <a:srgbClr val="262E36"/>
              </a:solidFill>
              <a:latin typeface="Aptos"/>
            </a:endParaRPr>
          </a:p>
          <a:p>
            <a:r>
              <a:rPr sz="2800" b="0" dirty="0">
                <a:solidFill>
                  <a:srgbClr val="262E36"/>
                </a:solidFill>
                <a:latin typeface="Aptos"/>
              </a:rPr>
              <a:t>• Read and retrieve </a:t>
            </a:r>
            <a:endParaRPr lang="en-GB" sz="2800" b="0" dirty="0">
              <a:solidFill>
                <a:srgbClr val="262E36"/>
              </a:solidFill>
              <a:latin typeface="Aptos"/>
            </a:endParaRPr>
          </a:p>
          <a:p>
            <a:r>
              <a:rPr sz="2800" b="0" dirty="0">
                <a:solidFill>
                  <a:srgbClr val="262E36"/>
                </a:solidFill>
                <a:latin typeface="Aptos"/>
              </a:rPr>
              <a:t>• Read and explain </a:t>
            </a:r>
            <a:endParaRPr lang="en-GB" sz="2800" b="0" dirty="0">
              <a:solidFill>
                <a:srgbClr val="262E36"/>
              </a:solidFill>
              <a:latin typeface="Aptos"/>
            </a:endParaRPr>
          </a:p>
          <a:p>
            <a:r>
              <a:rPr sz="2800" b="0" dirty="0">
                <a:solidFill>
                  <a:srgbClr val="262E36"/>
                </a:solidFill>
                <a:latin typeface="Aptos"/>
              </a:rPr>
              <a:t>• Identify themes and conventions </a:t>
            </a:r>
            <a:endParaRPr lang="en-GB" sz="2800" b="0" dirty="0">
              <a:solidFill>
                <a:srgbClr val="262E36"/>
              </a:solidFill>
              <a:latin typeface="Aptos"/>
            </a:endParaRPr>
          </a:p>
          <a:p>
            <a:r>
              <a:rPr sz="2800" b="0" dirty="0">
                <a:solidFill>
                  <a:srgbClr val="262E36"/>
                </a:solidFill>
                <a:latin typeface="Aptos"/>
              </a:rPr>
              <a:t>• Discuss language and presentation </a:t>
            </a:r>
            <a:endParaRPr lang="en-GB" sz="2800" b="0" dirty="0">
              <a:solidFill>
                <a:srgbClr val="262E36"/>
              </a:solidFill>
              <a:latin typeface="Aptos"/>
            </a:endParaRPr>
          </a:p>
          <a:p>
            <a:r>
              <a:rPr sz="2800" b="0" dirty="0">
                <a:solidFill>
                  <a:srgbClr val="262E36"/>
                </a:solidFill>
                <a:latin typeface="Aptos"/>
              </a:rPr>
              <a:t>• </a:t>
            </a:r>
            <a:r>
              <a:rPr sz="2800" b="0" dirty="0" err="1">
                <a:solidFill>
                  <a:srgbClr val="262E36"/>
                </a:solidFill>
                <a:latin typeface="Aptos"/>
              </a:rPr>
              <a:t>Summarise</a:t>
            </a:r>
            <a:r>
              <a:rPr sz="2800" b="0" dirty="0">
                <a:solidFill>
                  <a:srgbClr val="262E36"/>
                </a:solidFill>
                <a:latin typeface="Aptos"/>
              </a:rPr>
              <a:t> </a:t>
            </a:r>
            <a:endParaRPr lang="en-GB" sz="2800" b="0" dirty="0">
              <a:solidFill>
                <a:srgbClr val="262E36"/>
              </a:solidFill>
              <a:latin typeface="Aptos"/>
            </a:endParaRPr>
          </a:p>
          <a:p>
            <a:r>
              <a:rPr sz="2800" b="0" dirty="0">
                <a:solidFill>
                  <a:srgbClr val="262E36"/>
                </a:solidFill>
                <a:latin typeface="Aptos"/>
              </a:rPr>
              <a:t>• Draw inferences</a:t>
            </a:r>
          </a:p>
        </p:txBody>
      </p:sp>
      <p:sp>
        <p:nvSpPr>
          <p:cNvPr id="15" name="TextBox 14"/>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6" name="Rectangle 15"/>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7" name="Picture 16"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READING</a:t>
            </a:r>
          </a:p>
        </p:txBody>
      </p:sp>
      <p:sp>
        <p:nvSpPr>
          <p:cNvPr id="4" name="TextBox 3"/>
          <p:cNvSpPr txBox="1"/>
          <p:nvPr/>
        </p:nvSpPr>
        <p:spPr>
          <a:xfrm>
            <a:off x="640080" y="78435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Reading books &amp; home–school diaries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14</a:t>
            </a:r>
          </a:p>
        </p:txBody>
      </p:sp>
      <p:sp>
        <p:nvSpPr>
          <p:cNvPr id="7" name="TextBox 6"/>
          <p:cNvSpPr txBox="1"/>
          <p:nvPr/>
        </p:nvSpPr>
        <p:spPr>
          <a:xfrm>
            <a:off x="777240" y="1554480"/>
            <a:ext cx="10698480" cy="3868751"/>
          </a:xfrm>
          <a:prstGeom prst="rect">
            <a:avLst/>
          </a:prstGeom>
          <a:noFill/>
        </p:spPr>
        <p:txBody>
          <a:bodyPr wrap="square" lIns="27432" tIns="18288" rIns="18288" bIns="18288">
            <a:spAutoFit/>
          </a:bodyPr>
          <a:lstStyle/>
          <a:p>
            <a:pPr>
              <a:spcAft>
                <a:spcPts val="1000"/>
              </a:spcAft>
              <a:defRPr sz="1600">
                <a:solidFill>
                  <a:srgbClr val="262E36"/>
                </a:solidFill>
                <a:latin typeface="Aptos"/>
              </a:defRPr>
            </a:pPr>
            <a:r>
              <a:rPr sz="2800" dirty="0"/>
              <a:t>• Children can change books most mornings and will be supported with this.</a:t>
            </a:r>
          </a:p>
          <a:p>
            <a:pPr>
              <a:spcAft>
                <a:spcPts val="1000"/>
              </a:spcAft>
              <a:defRPr sz="1600">
                <a:solidFill>
                  <a:srgbClr val="262E36"/>
                </a:solidFill>
                <a:latin typeface="Aptos"/>
              </a:defRPr>
            </a:pPr>
            <a:r>
              <a:rPr sz="2800" dirty="0"/>
              <a:t>• Please encourage reading at least three times each week, signing and commenting each time. Team points can be earned.</a:t>
            </a:r>
          </a:p>
          <a:p>
            <a:pPr>
              <a:spcAft>
                <a:spcPts val="1000"/>
              </a:spcAft>
              <a:defRPr sz="1600">
                <a:solidFill>
                  <a:srgbClr val="262E36"/>
                </a:solidFill>
                <a:latin typeface="Aptos"/>
              </a:defRPr>
            </a:pPr>
            <a:r>
              <a:rPr sz="2800" dirty="0"/>
              <a:t>• Reading in class includes</a:t>
            </a:r>
            <a:r>
              <a:rPr lang="en-GB" sz="2800" dirty="0"/>
              <a:t>:</a:t>
            </a:r>
            <a:r>
              <a:rPr sz="2800" dirty="0"/>
              <a:t> Guided Reading, Whole Class Reading, Individual Reading and Paired Reading.</a:t>
            </a:r>
          </a:p>
          <a:p>
            <a:pPr>
              <a:spcAft>
                <a:spcPts val="1000"/>
              </a:spcAft>
              <a:defRPr sz="1600">
                <a:solidFill>
                  <a:srgbClr val="262E36"/>
                </a:solidFill>
                <a:latin typeface="Aptos"/>
              </a:defRPr>
            </a:pPr>
            <a:r>
              <a:rPr sz="2800" dirty="0"/>
              <a:t>• Use the diary for messages such as changes to home-time arrangements. Please note that not every diary is checked every day.</a:t>
            </a:r>
          </a:p>
        </p:txBody>
      </p:sp>
      <p:sp>
        <p:nvSpPr>
          <p:cNvPr id="8" name="TextBox 7"/>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9" name="Rectangle 8"/>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READING</a:t>
            </a:r>
          </a:p>
        </p:txBody>
      </p:sp>
      <p:sp>
        <p:nvSpPr>
          <p:cNvPr id="4" name="TextBox 3"/>
          <p:cNvSpPr txBox="1"/>
          <p:nvPr/>
        </p:nvSpPr>
        <p:spPr>
          <a:xfrm>
            <a:off x="640080" y="79451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Please record your child’s reading</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15</a:t>
            </a:r>
          </a:p>
        </p:txBody>
      </p:sp>
      <p:sp>
        <p:nvSpPr>
          <p:cNvPr id="7" name="TextBox 6"/>
          <p:cNvSpPr txBox="1"/>
          <p:nvPr/>
        </p:nvSpPr>
        <p:spPr>
          <a:xfrm>
            <a:off x="731520" y="1645920"/>
            <a:ext cx="4663440" cy="1514261"/>
          </a:xfrm>
          <a:prstGeom prst="rect">
            <a:avLst/>
          </a:prstGeom>
          <a:noFill/>
        </p:spPr>
        <p:txBody>
          <a:bodyPr wrap="square" lIns="18288" tIns="18288" rIns="18288" bIns="18288" anchor="t">
            <a:spAutoFit/>
          </a:bodyPr>
          <a:lstStyle/>
          <a:p>
            <a:pPr algn="l"/>
            <a:r>
              <a:rPr sz="2400" b="1" dirty="0">
                <a:solidFill>
                  <a:srgbClr val="133058"/>
                </a:solidFill>
                <a:latin typeface="Aptos"/>
              </a:rPr>
              <a:t>A simple note in the reading diary helps us see what children are enjoying and how often they are reading at home.</a:t>
            </a:r>
          </a:p>
        </p:txBody>
      </p:sp>
      <p:sp>
        <p:nvSpPr>
          <p:cNvPr id="8" name="TextBox 7"/>
          <p:cNvSpPr txBox="1"/>
          <p:nvPr/>
        </p:nvSpPr>
        <p:spPr>
          <a:xfrm>
            <a:off x="731520" y="3652520"/>
            <a:ext cx="4572000" cy="777240"/>
          </a:xfrm>
          <a:prstGeom prst="rect">
            <a:avLst/>
          </a:prstGeom>
          <a:noFill/>
        </p:spPr>
        <p:txBody>
          <a:bodyPr wrap="square" lIns="18288" tIns="18288" rIns="18288" bIns="18288" anchor="t">
            <a:spAutoFit/>
          </a:bodyPr>
          <a:lstStyle/>
          <a:p>
            <a:pPr algn="l"/>
            <a:r>
              <a:rPr sz="2400" b="0" dirty="0">
                <a:solidFill>
                  <a:srgbClr val="262E36"/>
                </a:solidFill>
                <a:latin typeface="Aptos"/>
              </a:rPr>
              <a:t>You can record it yourself or encourage your child to do so.</a:t>
            </a:r>
          </a:p>
        </p:txBody>
      </p:sp>
      <p:pic>
        <p:nvPicPr>
          <p:cNvPr id="9" name="Picture 8" descr="p15_x1818_0.jpeg"/>
          <p:cNvPicPr>
            <a:picLocks noChangeAspect="1"/>
          </p:cNvPicPr>
          <p:nvPr/>
        </p:nvPicPr>
        <p:blipFill>
          <a:blip r:embed="rId2"/>
          <a:stretch>
            <a:fillRect/>
          </a:stretch>
        </p:blipFill>
        <p:spPr>
          <a:xfrm>
            <a:off x="5669280" y="1520773"/>
            <a:ext cx="5760720" cy="4319373"/>
          </a:xfrm>
          <a:prstGeom prst="rect">
            <a:avLst/>
          </a:prstGeom>
        </p:spPr>
      </p:pic>
      <p:sp>
        <p:nvSpPr>
          <p:cNvPr id="10" name="TextBox 9"/>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1" name="Rectangle 10"/>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2" name="Picture 11" descr="a8c09935-9665-4f3a-a16b-3c8dcc3afe10.png"/>
          <p:cNvPicPr>
            <a:picLocks noChangeAspect="1"/>
          </p:cNvPicPr>
          <p:nvPr/>
        </p:nvPicPr>
        <p:blipFill>
          <a:blip r:embed="rId3"/>
          <a:stretch>
            <a:fillRect/>
          </a:stretch>
        </p:blipFill>
        <p:spPr>
          <a:xfrm>
            <a:off x="10287000" y="5687568"/>
            <a:ext cx="1207008" cy="69193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READING</a:t>
            </a:r>
          </a:p>
        </p:txBody>
      </p:sp>
      <p:sp>
        <p:nvSpPr>
          <p:cNvPr id="4" name="TextBox 3"/>
          <p:cNvSpPr txBox="1"/>
          <p:nvPr/>
        </p:nvSpPr>
        <p:spPr>
          <a:xfrm>
            <a:off x="640080" y="78435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Reading books: continued</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16</a:t>
            </a:r>
          </a:p>
        </p:txBody>
      </p:sp>
      <p:sp>
        <p:nvSpPr>
          <p:cNvPr id="7" name="TextBox 6"/>
          <p:cNvSpPr txBox="1"/>
          <p:nvPr/>
        </p:nvSpPr>
        <p:spPr>
          <a:xfrm>
            <a:off x="822960" y="1737360"/>
            <a:ext cx="10424160" cy="4325287"/>
          </a:xfrm>
          <a:prstGeom prst="rect">
            <a:avLst/>
          </a:prstGeom>
          <a:noFill/>
        </p:spPr>
        <p:txBody>
          <a:bodyPr wrap="square" lIns="27432" tIns="18288" rIns="18288" bIns="18288">
            <a:spAutoFit/>
          </a:bodyPr>
          <a:lstStyle/>
          <a:p>
            <a:pPr>
              <a:spcAft>
                <a:spcPts val="1600"/>
              </a:spcAft>
              <a:defRPr sz="1800">
                <a:solidFill>
                  <a:srgbClr val="262E36"/>
                </a:solidFill>
                <a:latin typeface="Aptos"/>
              </a:defRPr>
            </a:pPr>
            <a:r>
              <a:rPr sz="2800" dirty="0"/>
              <a:t>• </a:t>
            </a:r>
            <a:r>
              <a:rPr lang="en-GB" sz="2800" dirty="0"/>
              <a:t>Please </a:t>
            </a:r>
            <a:r>
              <a:rPr sz="2800" dirty="0"/>
              <a:t>read</a:t>
            </a:r>
            <a:r>
              <a:rPr lang="en-GB" sz="2800" dirty="0"/>
              <a:t> daily with your children, lots of short sessions are much more effective than one weekly session. Asking questions such as summarising what they have read, predicting what they think will happen next, discussing different characters or facts all help children to develop their reading skills.</a:t>
            </a:r>
          </a:p>
          <a:p>
            <a:pPr>
              <a:spcAft>
                <a:spcPts val="1600"/>
              </a:spcAft>
              <a:defRPr sz="1800">
                <a:solidFill>
                  <a:srgbClr val="262E36"/>
                </a:solidFill>
                <a:latin typeface="Aptos"/>
              </a:defRPr>
            </a:pPr>
            <a:r>
              <a:rPr sz="2800" dirty="0"/>
              <a:t>• Most children have </a:t>
            </a:r>
            <a:r>
              <a:rPr sz="2800" dirty="0" err="1"/>
              <a:t>coloured</a:t>
            </a:r>
            <a:r>
              <a:rPr sz="2800" dirty="0"/>
              <a:t> book-band books</a:t>
            </a:r>
            <a:r>
              <a:rPr lang="en-GB" sz="2800" dirty="0"/>
              <a:t>, please make sure they are in school each day</a:t>
            </a:r>
            <a:r>
              <a:rPr sz="2800" dirty="0"/>
              <a:t>. </a:t>
            </a:r>
          </a:p>
          <a:p>
            <a:pPr>
              <a:spcAft>
                <a:spcPts val="1600"/>
              </a:spcAft>
              <a:defRPr sz="1800">
                <a:solidFill>
                  <a:srgbClr val="262E36"/>
                </a:solidFill>
                <a:latin typeface="Aptos"/>
              </a:defRPr>
            </a:pPr>
            <a:r>
              <a:rPr sz="2800" dirty="0"/>
              <a:t>• Extra books of their choice are warmly encouraged, alongside their book-band books.</a:t>
            </a:r>
          </a:p>
        </p:txBody>
      </p:sp>
      <p:sp>
        <p:nvSpPr>
          <p:cNvPr id="8" name="TextBox 7"/>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9" name="Rectangle 8"/>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ENGLISH</a:t>
            </a:r>
          </a:p>
        </p:txBody>
      </p:sp>
      <p:sp>
        <p:nvSpPr>
          <p:cNvPr id="4" name="TextBox 3"/>
          <p:cNvSpPr txBox="1"/>
          <p:nvPr/>
        </p:nvSpPr>
        <p:spPr>
          <a:xfrm>
            <a:off x="640080" y="74371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Writing — Pathways to Write</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17</a:t>
            </a:r>
          </a:p>
        </p:txBody>
      </p:sp>
      <p:sp>
        <p:nvSpPr>
          <p:cNvPr id="7" name="Rounded Rectangle 6"/>
          <p:cNvSpPr/>
          <p:nvPr/>
        </p:nvSpPr>
        <p:spPr>
          <a:xfrm>
            <a:off x="640080" y="1691640"/>
            <a:ext cx="3749039" cy="425196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691640"/>
            <a:ext cx="64008" cy="4251960"/>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856232"/>
            <a:ext cx="3337559" cy="320040"/>
          </a:xfrm>
          <a:prstGeom prst="rect">
            <a:avLst/>
          </a:prstGeom>
          <a:noFill/>
        </p:spPr>
        <p:txBody>
          <a:bodyPr wrap="square" lIns="18288" tIns="18288" rIns="18288" bIns="18288" anchor="t">
            <a:spAutoFit/>
          </a:bodyPr>
          <a:lstStyle/>
          <a:p>
            <a:pPr algn="l"/>
            <a:r>
              <a:rPr sz="2000" b="1">
                <a:solidFill>
                  <a:srgbClr val="133058"/>
                </a:solidFill>
                <a:latin typeface="Aptos"/>
              </a:rPr>
              <a:t>Texts that inspire writing</a:t>
            </a:r>
          </a:p>
        </p:txBody>
      </p:sp>
      <p:sp>
        <p:nvSpPr>
          <p:cNvPr id="10" name="TextBox 9"/>
          <p:cNvSpPr txBox="1"/>
          <p:nvPr/>
        </p:nvSpPr>
        <p:spPr>
          <a:xfrm>
            <a:off x="868680" y="2286000"/>
            <a:ext cx="3337559" cy="2252924"/>
          </a:xfrm>
          <a:prstGeom prst="rect">
            <a:avLst/>
          </a:prstGeom>
          <a:noFill/>
        </p:spPr>
        <p:txBody>
          <a:bodyPr wrap="square" lIns="18288" tIns="18288" rIns="18288" bIns="18288" anchor="t">
            <a:spAutoFit/>
          </a:bodyPr>
          <a:lstStyle/>
          <a:p>
            <a:pPr algn="l"/>
            <a:r>
              <a:rPr sz="2400" b="0" dirty="0">
                <a:solidFill>
                  <a:srgbClr val="262E36"/>
                </a:solidFill>
                <a:latin typeface="Aptos"/>
              </a:rPr>
              <a:t>Stone Age Boy</a:t>
            </a:r>
            <a:r>
              <a:rPr lang="en-GB" sz="2400" b="0" dirty="0">
                <a:solidFill>
                  <a:srgbClr val="262E36"/>
                </a:solidFill>
                <a:latin typeface="Aptos"/>
              </a:rPr>
              <a:t> by Satoshi Kitamura</a:t>
            </a:r>
          </a:p>
          <a:p>
            <a:pPr algn="l"/>
            <a:endParaRPr lang="en-GB" sz="2400" dirty="0">
              <a:solidFill>
                <a:srgbClr val="262E36"/>
              </a:solidFill>
              <a:latin typeface="Aptos"/>
            </a:endParaRPr>
          </a:p>
          <a:p>
            <a:pPr algn="l"/>
            <a:endParaRPr lang="en-GB" sz="2400" b="0" dirty="0">
              <a:solidFill>
                <a:srgbClr val="262E36"/>
              </a:solidFill>
              <a:latin typeface="Aptos"/>
            </a:endParaRPr>
          </a:p>
          <a:p>
            <a:pPr algn="l"/>
            <a:r>
              <a:rPr lang="en-GB" sz="2400" dirty="0">
                <a:solidFill>
                  <a:srgbClr val="262E36"/>
                </a:solidFill>
                <a:latin typeface="Aptos"/>
              </a:rPr>
              <a:t>Winter’s Child by Graham Baker-Smith</a:t>
            </a:r>
            <a:endParaRPr sz="2400" b="0" dirty="0">
              <a:solidFill>
                <a:srgbClr val="262E36"/>
              </a:solidFill>
              <a:latin typeface="Aptos"/>
            </a:endParaRPr>
          </a:p>
        </p:txBody>
      </p:sp>
      <p:sp>
        <p:nvSpPr>
          <p:cNvPr id="11" name="Rounded Rectangle 10"/>
          <p:cNvSpPr/>
          <p:nvPr/>
        </p:nvSpPr>
        <p:spPr>
          <a:xfrm>
            <a:off x="4709160" y="1691640"/>
            <a:ext cx="6812280" cy="42519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4709160" y="1691640"/>
            <a:ext cx="64008" cy="425196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937760" y="1856232"/>
            <a:ext cx="6400800" cy="320040"/>
          </a:xfrm>
          <a:prstGeom prst="rect">
            <a:avLst/>
          </a:prstGeom>
          <a:noFill/>
        </p:spPr>
        <p:txBody>
          <a:bodyPr wrap="square" lIns="18288" tIns="18288" rIns="18288" bIns="18288" anchor="t">
            <a:spAutoFit/>
          </a:bodyPr>
          <a:lstStyle/>
          <a:p>
            <a:pPr algn="l"/>
            <a:r>
              <a:rPr sz="2000" b="1">
                <a:solidFill>
                  <a:srgbClr val="133058"/>
                </a:solidFill>
                <a:latin typeface="Aptos"/>
              </a:rPr>
              <a:t>Building confident writers</a:t>
            </a:r>
          </a:p>
        </p:txBody>
      </p:sp>
      <p:sp>
        <p:nvSpPr>
          <p:cNvPr id="14" name="TextBox 13"/>
          <p:cNvSpPr txBox="1"/>
          <p:nvPr/>
        </p:nvSpPr>
        <p:spPr>
          <a:xfrm>
            <a:off x="4937760" y="2286000"/>
            <a:ext cx="6400800" cy="1144929"/>
          </a:xfrm>
          <a:prstGeom prst="rect">
            <a:avLst/>
          </a:prstGeom>
          <a:noFill/>
        </p:spPr>
        <p:txBody>
          <a:bodyPr wrap="square" lIns="18288" tIns="18288" rIns="18288" bIns="18288" anchor="t">
            <a:spAutoFit/>
          </a:bodyPr>
          <a:lstStyle/>
          <a:p>
            <a:pPr algn="l"/>
            <a:r>
              <a:rPr sz="2400" b="0" dirty="0">
                <a:solidFill>
                  <a:srgbClr val="262E36"/>
                </a:solidFill>
                <a:latin typeface="Aptos"/>
              </a:rPr>
              <a:t>Children develop punctuation, vocabulary, sentence structure, cohesion and composition through carefully sequenced writing opportunities.</a:t>
            </a:r>
          </a:p>
        </p:txBody>
      </p:sp>
      <p:sp>
        <p:nvSpPr>
          <p:cNvPr id="15" name="TextBox 14"/>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6" name="Rectangle 15"/>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7" name="Picture 16"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MATHS</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White Rose </a:t>
            </a:r>
            <a:r>
              <a:rPr sz="2700" b="1" dirty="0" err="1">
                <a:solidFill>
                  <a:srgbClr val="133058"/>
                </a:solidFill>
                <a:latin typeface="Aptos"/>
              </a:rPr>
              <a:t>Maths</a:t>
            </a:r>
            <a:endParaRPr sz="2700" b="1" dirty="0">
              <a:solidFill>
                <a:srgbClr val="133058"/>
              </a:solidFill>
              <a:latin typeface="Aptos"/>
            </a:endParaRPr>
          </a:p>
        </p:txBody>
      </p:sp>
      <p:sp>
        <p:nvSpPr>
          <p:cNvPr id="5" name="Rectangle 4"/>
          <p:cNvSpPr/>
          <p:nvPr/>
        </p:nvSpPr>
        <p:spPr>
          <a:xfrm>
            <a:off x="640080" y="1290320"/>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18</a:t>
            </a:r>
          </a:p>
        </p:txBody>
      </p:sp>
      <p:sp>
        <p:nvSpPr>
          <p:cNvPr id="7" name="Rounded Rectangle 6"/>
          <p:cNvSpPr/>
          <p:nvPr/>
        </p:nvSpPr>
        <p:spPr>
          <a:xfrm>
            <a:off x="640080" y="1737360"/>
            <a:ext cx="1993392" cy="123444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804671" y="20574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Place value</a:t>
            </a:r>
          </a:p>
        </p:txBody>
      </p:sp>
      <p:sp>
        <p:nvSpPr>
          <p:cNvPr id="9" name="Rounded Rectangle 8"/>
          <p:cNvSpPr/>
          <p:nvPr/>
        </p:nvSpPr>
        <p:spPr>
          <a:xfrm>
            <a:off x="2907791" y="1737360"/>
            <a:ext cx="1993392" cy="123444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3072384" y="20574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Addition &amp; subtraction</a:t>
            </a:r>
          </a:p>
        </p:txBody>
      </p:sp>
      <p:sp>
        <p:nvSpPr>
          <p:cNvPr id="11" name="Rounded Rectangle 10"/>
          <p:cNvSpPr/>
          <p:nvPr/>
        </p:nvSpPr>
        <p:spPr>
          <a:xfrm>
            <a:off x="5175504" y="1737360"/>
            <a:ext cx="1993392" cy="123444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340096" y="20574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Multiplication &amp; division</a:t>
            </a:r>
          </a:p>
        </p:txBody>
      </p:sp>
      <p:sp>
        <p:nvSpPr>
          <p:cNvPr id="13" name="Rounded Rectangle 12"/>
          <p:cNvSpPr/>
          <p:nvPr/>
        </p:nvSpPr>
        <p:spPr>
          <a:xfrm>
            <a:off x="7443215" y="1737360"/>
            <a:ext cx="1993392" cy="1234440"/>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607807" y="20574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Length &amp; perimeter</a:t>
            </a:r>
          </a:p>
        </p:txBody>
      </p:sp>
      <p:sp>
        <p:nvSpPr>
          <p:cNvPr id="15" name="Rounded Rectangle 14"/>
          <p:cNvSpPr/>
          <p:nvPr/>
        </p:nvSpPr>
        <p:spPr>
          <a:xfrm>
            <a:off x="9710928" y="1737360"/>
            <a:ext cx="1993392" cy="12344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9875519" y="20574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Fractions</a:t>
            </a:r>
          </a:p>
        </p:txBody>
      </p:sp>
      <p:sp>
        <p:nvSpPr>
          <p:cNvPr id="17" name="Rounded Rectangle 16"/>
          <p:cNvSpPr/>
          <p:nvPr/>
        </p:nvSpPr>
        <p:spPr>
          <a:xfrm>
            <a:off x="640080" y="3337560"/>
            <a:ext cx="1993392" cy="123444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804671" y="36576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Mass &amp; capacity</a:t>
            </a:r>
          </a:p>
        </p:txBody>
      </p:sp>
      <p:sp>
        <p:nvSpPr>
          <p:cNvPr id="19" name="Rounded Rectangle 18"/>
          <p:cNvSpPr/>
          <p:nvPr/>
        </p:nvSpPr>
        <p:spPr>
          <a:xfrm>
            <a:off x="2907791" y="3337560"/>
            <a:ext cx="1993392" cy="123444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3072384" y="36576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Money</a:t>
            </a:r>
          </a:p>
        </p:txBody>
      </p:sp>
      <p:sp>
        <p:nvSpPr>
          <p:cNvPr id="21" name="Rounded Rectangle 20"/>
          <p:cNvSpPr/>
          <p:nvPr/>
        </p:nvSpPr>
        <p:spPr>
          <a:xfrm>
            <a:off x="5175504" y="3337560"/>
            <a:ext cx="1993392" cy="123444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5340096" y="36576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Time</a:t>
            </a:r>
          </a:p>
        </p:txBody>
      </p:sp>
      <p:sp>
        <p:nvSpPr>
          <p:cNvPr id="23" name="Rounded Rectangle 22"/>
          <p:cNvSpPr/>
          <p:nvPr/>
        </p:nvSpPr>
        <p:spPr>
          <a:xfrm>
            <a:off x="7443215" y="3337560"/>
            <a:ext cx="1993392" cy="1234440"/>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xtBox 23"/>
          <p:cNvSpPr txBox="1"/>
          <p:nvPr/>
        </p:nvSpPr>
        <p:spPr>
          <a:xfrm>
            <a:off x="7607807" y="36576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Shape</a:t>
            </a:r>
          </a:p>
        </p:txBody>
      </p:sp>
      <p:sp>
        <p:nvSpPr>
          <p:cNvPr id="25" name="Rounded Rectangle 24"/>
          <p:cNvSpPr/>
          <p:nvPr/>
        </p:nvSpPr>
        <p:spPr>
          <a:xfrm>
            <a:off x="9710928" y="3337560"/>
            <a:ext cx="1993392" cy="12344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TextBox 25"/>
          <p:cNvSpPr txBox="1"/>
          <p:nvPr/>
        </p:nvSpPr>
        <p:spPr>
          <a:xfrm>
            <a:off x="9875519" y="3657600"/>
            <a:ext cx="1664208" cy="594360"/>
          </a:xfrm>
          <a:prstGeom prst="rect">
            <a:avLst/>
          </a:prstGeom>
          <a:noFill/>
        </p:spPr>
        <p:txBody>
          <a:bodyPr wrap="square" lIns="18288" tIns="18288" rIns="18288" bIns="18288" anchor="ctr">
            <a:spAutoFit/>
          </a:bodyPr>
          <a:lstStyle/>
          <a:p>
            <a:pPr algn="ctr"/>
            <a:r>
              <a:rPr sz="1800" b="1">
                <a:solidFill>
                  <a:srgbClr val="133058"/>
                </a:solidFill>
                <a:latin typeface="Aptos"/>
              </a:rPr>
              <a:t>Statistics</a:t>
            </a:r>
          </a:p>
        </p:txBody>
      </p:sp>
      <p:sp>
        <p:nvSpPr>
          <p:cNvPr id="27" name="TextBox 26"/>
          <p:cNvSpPr txBox="1"/>
          <p:nvPr/>
        </p:nvSpPr>
        <p:spPr>
          <a:xfrm>
            <a:off x="640080" y="5257800"/>
            <a:ext cx="6400800" cy="406265"/>
          </a:xfrm>
          <a:prstGeom prst="rect">
            <a:avLst/>
          </a:prstGeom>
          <a:noFill/>
        </p:spPr>
        <p:txBody>
          <a:bodyPr wrap="square" lIns="18288" tIns="18288" rIns="18288" bIns="18288" anchor="t">
            <a:spAutoFit/>
          </a:bodyPr>
          <a:lstStyle/>
          <a:p>
            <a:pPr algn="l"/>
            <a:r>
              <a:rPr sz="2400" b="1" dirty="0">
                <a:solidFill>
                  <a:srgbClr val="0E484E"/>
                </a:solidFill>
                <a:latin typeface="Aptos"/>
              </a:rPr>
              <a:t>A carefully sequenced curriculum across the year.</a:t>
            </a:r>
          </a:p>
        </p:txBody>
      </p:sp>
      <p:sp>
        <p:nvSpPr>
          <p:cNvPr id="28" name="TextBox 27"/>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9" name="Rectangle 28"/>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30" name="Picture 29"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MATHS</a:t>
            </a:r>
          </a:p>
        </p:txBody>
      </p:sp>
      <p:sp>
        <p:nvSpPr>
          <p:cNvPr id="4" name="TextBox 3"/>
          <p:cNvSpPr txBox="1"/>
          <p:nvPr/>
        </p:nvSpPr>
        <p:spPr>
          <a:xfrm>
            <a:off x="640080" y="77419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1-Minute </a:t>
            </a:r>
            <a:r>
              <a:rPr sz="2700" b="1" dirty="0" err="1">
                <a:solidFill>
                  <a:srgbClr val="133058"/>
                </a:solidFill>
                <a:latin typeface="Aptos"/>
              </a:rPr>
              <a:t>Maths</a:t>
            </a:r>
            <a:endParaRPr sz="2700" b="1" dirty="0">
              <a:solidFill>
                <a:srgbClr val="133058"/>
              </a:solidFill>
              <a:latin typeface="Aptos"/>
            </a:endParaRP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19</a:t>
            </a:r>
          </a:p>
        </p:txBody>
      </p:sp>
      <p:sp>
        <p:nvSpPr>
          <p:cNvPr id="7" name="Rounded Rectangle 6"/>
          <p:cNvSpPr/>
          <p:nvPr/>
        </p:nvSpPr>
        <p:spPr>
          <a:xfrm>
            <a:off x="640080" y="1737360"/>
            <a:ext cx="4114800" cy="347472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737360"/>
            <a:ext cx="64008" cy="3474720"/>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901952"/>
            <a:ext cx="3703320" cy="406265"/>
          </a:xfrm>
          <a:prstGeom prst="rect">
            <a:avLst/>
          </a:prstGeom>
          <a:noFill/>
        </p:spPr>
        <p:txBody>
          <a:bodyPr wrap="square" lIns="18288" tIns="18288" rIns="18288" bIns="18288" anchor="t">
            <a:spAutoFit/>
          </a:bodyPr>
          <a:lstStyle/>
          <a:p>
            <a:pPr algn="l"/>
            <a:r>
              <a:rPr sz="2400" b="1" dirty="0">
                <a:solidFill>
                  <a:srgbClr val="133058"/>
                </a:solidFill>
                <a:latin typeface="Aptos"/>
              </a:rPr>
              <a:t>Short, focused practice</a:t>
            </a:r>
          </a:p>
        </p:txBody>
      </p:sp>
      <p:sp>
        <p:nvSpPr>
          <p:cNvPr id="10" name="TextBox 9"/>
          <p:cNvSpPr txBox="1"/>
          <p:nvPr/>
        </p:nvSpPr>
        <p:spPr>
          <a:xfrm>
            <a:off x="868680" y="2656840"/>
            <a:ext cx="3703320" cy="1514261"/>
          </a:xfrm>
          <a:prstGeom prst="rect">
            <a:avLst/>
          </a:prstGeom>
          <a:noFill/>
        </p:spPr>
        <p:txBody>
          <a:bodyPr wrap="square" lIns="18288" tIns="18288" rIns="18288" bIns="18288" anchor="t">
            <a:spAutoFit/>
          </a:bodyPr>
          <a:lstStyle/>
          <a:p>
            <a:pPr algn="l"/>
            <a:r>
              <a:rPr sz="2400" b="0" dirty="0">
                <a:solidFill>
                  <a:srgbClr val="262E36"/>
                </a:solidFill>
                <a:latin typeface="Aptos"/>
              </a:rPr>
              <a:t>The 1-Minute </a:t>
            </a:r>
            <a:r>
              <a:rPr sz="2400" b="0" dirty="0" err="1">
                <a:solidFill>
                  <a:srgbClr val="262E36"/>
                </a:solidFill>
                <a:latin typeface="Aptos"/>
              </a:rPr>
              <a:t>Maths</a:t>
            </a:r>
            <a:r>
              <a:rPr sz="2400" b="0" dirty="0">
                <a:solidFill>
                  <a:srgbClr val="262E36"/>
                </a:solidFill>
                <a:latin typeface="Aptos"/>
              </a:rPr>
              <a:t> app supports quick, targeted practice to build number confidence and fluency.</a:t>
            </a:r>
          </a:p>
        </p:txBody>
      </p:sp>
      <p:pic>
        <p:nvPicPr>
          <p:cNvPr id="11" name="Picture 10" descr="p19_x2292_0.png"/>
          <p:cNvPicPr>
            <a:picLocks noChangeAspect="1"/>
          </p:cNvPicPr>
          <p:nvPr/>
        </p:nvPicPr>
        <p:blipFill>
          <a:blip r:embed="rId2"/>
          <a:stretch>
            <a:fillRect/>
          </a:stretch>
        </p:blipFill>
        <p:spPr>
          <a:xfrm>
            <a:off x="5074920" y="2106421"/>
            <a:ext cx="6400800" cy="2873757"/>
          </a:xfrm>
          <a:prstGeom prst="rect">
            <a:avLst/>
          </a:prstGeom>
        </p:spPr>
      </p:pic>
      <p:sp>
        <p:nvSpPr>
          <p:cNvPr id="12" name="TextBox 11"/>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3" name="Rectangle 12"/>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4" name="Picture 13" descr="a8c09935-9665-4f3a-a16b-3c8dcc3afe10.png"/>
          <p:cNvPicPr>
            <a:picLocks noChangeAspect="1"/>
          </p:cNvPicPr>
          <p:nvPr/>
        </p:nvPicPr>
        <p:blipFill>
          <a:blip r:embed="rId3"/>
          <a:stretch>
            <a:fillRect/>
          </a:stretch>
        </p:blipFill>
        <p:spPr>
          <a:xfrm>
            <a:off x="10287000" y="5687568"/>
            <a:ext cx="1207008" cy="6919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MATHS</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Times Tables Rock Stars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20</a:t>
            </a:r>
          </a:p>
        </p:txBody>
      </p:sp>
      <p:sp>
        <p:nvSpPr>
          <p:cNvPr id="7" name="Rounded Rectangle 6"/>
          <p:cNvSpPr/>
          <p:nvPr/>
        </p:nvSpPr>
        <p:spPr>
          <a:xfrm>
            <a:off x="640080" y="1737360"/>
            <a:ext cx="3749039" cy="356616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737360"/>
            <a:ext cx="64008" cy="356616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901952"/>
            <a:ext cx="3337559" cy="406265"/>
          </a:xfrm>
          <a:prstGeom prst="rect">
            <a:avLst/>
          </a:prstGeom>
          <a:noFill/>
        </p:spPr>
        <p:txBody>
          <a:bodyPr wrap="square" lIns="18288" tIns="18288" rIns="18288" bIns="18288" anchor="t">
            <a:spAutoFit/>
          </a:bodyPr>
          <a:lstStyle/>
          <a:p>
            <a:pPr algn="l"/>
            <a:r>
              <a:rPr sz="2400" b="1" dirty="0">
                <a:solidFill>
                  <a:srgbClr val="133058"/>
                </a:solidFill>
                <a:latin typeface="Aptos"/>
              </a:rPr>
              <a:t>Teacher-set practice</a:t>
            </a:r>
          </a:p>
        </p:txBody>
      </p:sp>
      <p:sp>
        <p:nvSpPr>
          <p:cNvPr id="10" name="TextBox 9"/>
          <p:cNvSpPr txBox="1"/>
          <p:nvPr/>
        </p:nvSpPr>
        <p:spPr>
          <a:xfrm>
            <a:off x="868680" y="2504440"/>
            <a:ext cx="3337559" cy="1514261"/>
          </a:xfrm>
          <a:prstGeom prst="rect">
            <a:avLst/>
          </a:prstGeom>
          <a:noFill/>
        </p:spPr>
        <p:txBody>
          <a:bodyPr wrap="square" lIns="18288" tIns="18288" rIns="18288" bIns="18288" anchor="t">
            <a:spAutoFit/>
          </a:bodyPr>
          <a:lstStyle/>
          <a:p>
            <a:pPr algn="l"/>
            <a:r>
              <a:rPr sz="2400" b="0" dirty="0">
                <a:solidFill>
                  <a:srgbClr val="262E36"/>
                </a:solidFill>
                <a:latin typeface="Aptos"/>
              </a:rPr>
              <a:t>Children are expected to spend time on </a:t>
            </a:r>
            <a:r>
              <a:rPr sz="2400" b="0" dirty="0" err="1">
                <a:solidFill>
                  <a:srgbClr val="262E36"/>
                </a:solidFill>
                <a:latin typeface="Aptos"/>
              </a:rPr>
              <a:t>TTRockstars</a:t>
            </a:r>
            <a:r>
              <a:rPr sz="2400" b="0" dirty="0">
                <a:solidFill>
                  <a:srgbClr val="262E36"/>
                </a:solidFill>
                <a:latin typeface="Aptos"/>
              </a:rPr>
              <a:t> as part of their </a:t>
            </a:r>
            <a:r>
              <a:rPr sz="2400" b="0" dirty="0" err="1">
                <a:solidFill>
                  <a:srgbClr val="262E36"/>
                </a:solidFill>
                <a:latin typeface="Aptos"/>
              </a:rPr>
              <a:t>maths</a:t>
            </a:r>
            <a:r>
              <a:rPr sz="2400" b="0" dirty="0">
                <a:solidFill>
                  <a:srgbClr val="262E36"/>
                </a:solidFill>
                <a:latin typeface="Aptos"/>
              </a:rPr>
              <a:t> practice.</a:t>
            </a:r>
          </a:p>
        </p:txBody>
      </p:sp>
      <p:pic>
        <p:nvPicPr>
          <p:cNvPr id="11" name="Picture 10" descr="p20_x2410_0.jpeg"/>
          <p:cNvPicPr>
            <a:picLocks noChangeAspect="1"/>
          </p:cNvPicPr>
          <p:nvPr/>
        </p:nvPicPr>
        <p:blipFill>
          <a:blip r:embed="rId2"/>
          <a:stretch>
            <a:fillRect/>
          </a:stretch>
        </p:blipFill>
        <p:spPr>
          <a:xfrm>
            <a:off x="4754880" y="2178100"/>
            <a:ext cx="6720840" cy="2867558"/>
          </a:xfrm>
          <a:prstGeom prst="rect">
            <a:avLst/>
          </a:prstGeom>
        </p:spPr>
      </p:pic>
      <p:sp>
        <p:nvSpPr>
          <p:cNvPr id="12" name="TextBox 11"/>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3" name="Rectangle 12"/>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4" name="Picture 13" descr="a8c09935-9665-4f3a-a16b-3c8dcc3afe10.png"/>
          <p:cNvPicPr>
            <a:picLocks noChangeAspect="1"/>
          </p:cNvPicPr>
          <p:nvPr/>
        </p:nvPicPr>
        <p:blipFill>
          <a:blip r:embed="rId3"/>
          <a:stretch>
            <a:fillRect/>
          </a:stretch>
        </p:blipFill>
        <p:spPr>
          <a:xfrm>
            <a:off x="10287000" y="5687568"/>
            <a:ext cx="1207008" cy="6919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KEEPING IN TOUCH</a:t>
            </a:r>
          </a:p>
        </p:txBody>
      </p:sp>
      <p:sp>
        <p:nvSpPr>
          <p:cNvPr id="4" name="TextBox 3"/>
          <p:cNvSpPr txBox="1"/>
          <p:nvPr/>
        </p:nvSpPr>
        <p:spPr>
          <a:xfrm>
            <a:off x="640080" y="74371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Amber Class on the website</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21</a:t>
            </a:r>
          </a:p>
        </p:txBody>
      </p:sp>
      <p:sp>
        <p:nvSpPr>
          <p:cNvPr id="7" name="TextBox 6"/>
          <p:cNvSpPr txBox="1"/>
          <p:nvPr/>
        </p:nvSpPr>
        <p:spPr>
          <a:xfrm>
            <a:off x="685800" y="1508760"/>
            <a:ext cx="3256280" cy="1144929"/>
          </a:xfrm>
          <a:prstGeom prst="rect">
            <a:avLst/>
          </a:prstGeom>
          <a:noFill/>
        </p:spPr>
        <p:txBody>
          <a:bodyPr wrap="square" lIns="18288" tIns="18288" rIns="18288" bIns="18288" anchor="t">
            <a:spAutoFit/>
          </a:bodyPr>
          <a:lstStyle/>
          <a:p>
            <a:pPr algn="l"/>
            <a:r>
              <a:rPr sz="2400" b="1" dirty="0">
                <a:solidFill>
                  <a:srgbClr val="133058"/>
                </a:solidFill>
                <a:latin typeface="Aptos"/>
              </a:rPr>
              <a:t>Our class page is a useful place to see news and learning from Year 3.</a:t>
            </a:r>
          </a:p>
        </p:txBody>
      </p:sp>
      <p:pic>
        <p:nvPicPr>
          <p:cNvPr id="8" name="Picture 7" descr="p21_x2528_0.jpeg"/>
          <p:cNvPicPr>
            <a:picLocks noChangeAspect="1"/>
          </p:cNvPicPr>
          <p:nvPr/>
        </p:nvPicPr>
        <p:blipFill>
          <a:blip r:embed="rId2"/>
          <a:stretch>
            <a:fillRect/>
          </a:stretch>
        </p:blipFill>
        <p:spPr>
          <a:xfrm>
            <a:off x="4356527" y="1417320"/>
            <a:ext cx="6831744" cy="4526280"/>
          </a:xfrm>
          <a:prstGeom prst="rect">
            <a:avLst/>
          </a:prstGeom>
        </p:spPr>
      </p:pic>
      <p:sp>
        <p:nvSpPr>
          <p:cNvPr id="9" name="TextBox 8"/>
          <p:cNvSpPr txBox="1"/>
          <p:nvPr/>
        </p:nvSpPr>
        <p:spPr>
          <a:xfrm>
            <a:off x="685800" y="2743200"/>
            <a:ext cx="3108960" cy="775597"/>
          </a:xfrm>
          <a:prstGeom prst="rect">
            <a:avLst/>
          </a:prstGeom>
          <a:noFill/>
        </p:spPr>
        <p:txBody>
          <a:bodyPr wrap="square" lIns="18288" tIns="18288" rIns="18288" bIns="18288" anchor="t">
            <a:spAutoFit/>
          </a:bodyPr>
          <a:lstStyle/>
          <a:p>
            <a:pPr algn="l"/>
            <a:r>
              <a:rPr sz="2400" b="0" dirty="0">
                <a:solidFill>
                  <a:srgbClr val="262E36"/>
                </a:solidFill>
                <a:latin typeface="Aptos"/>
              </a:rPr>
              <a:t>Class pages are updated with news weekly.</a:t>
            </a:r>
          </a:p>
        </p:txBody>
      </p:sp>
      <p:sp>
        <p:nvSpPr>
          <p:cNvPr id="10" name="TextBox 9"/>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1" name="Rectangle 10"/>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2" name="Picture 11" descr="a8c09935-9665-4f3a-a16b-3c8dcc3afe10.png"/>
          <p:cNvPicPr>
            <a:picLocks noChangeAspect="1"/>
          </p:cNvPicPr>
          <p:nvPr/>
        </p:nvPicPr>
        <p:blipFill>
          <a:blip r:embed="rId3"/>
          <a:stretch>
            <a:fillRect/>
          </a:stretch>
        </p:blipFill>
        <p:spPr>
          <a:xfrm>
            <a:off x="10287000" y="5687568"/>
            <a:ext cx="1207008" cy="6919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OUR SCHOOL CULTURE</a:t>
            </a:r>
          </a:p>
        </p:txBody>
      </p:sp>
      <p:sp>
        <p:nvSpPr>
          <p:cNvPr id="4" name="TextBox 3"/>
          <p:cNvSpPr txBox="1"/>
          <p:nvPr/>
        </p:nvSpPr>
        <p:spPr>
          <a:xfrm>
            <a:off x="640080" y="78435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Relationship Policy</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22</a:t>
            </a:r>
          </a:p>
        </p:txBody>
      </p:sp>
      <p:sp>
        <p:nvSpPr>
          <p:cNvPr id="7" name="TextBox 6"/>
          <p:cNvSpPr txBox="1"/>
          <p:nvPr/>
        </p:nvSpPr>
        <p:spPr>
          <a:xfrm>
            <a:off x="640080" y="1554480"/>
            <a:ext cx="1828800" cy="467820"/>
          </a:xfrm>
          <a:prstGeom prst="rect">
            <a:avLst/>
          </a:prstGeom>
          <a:noFill/>
        </p:spPr>
        <p:txBody>
          <a:bodyPr wrap="square" lIns="18288" tIns="18288" rIns="18288" bIns="18288" anchor="t">
            <a:spAutoFit/>
          </a:bodyPr>
          <a:lstStyle/>
          <a:p>
            <a:pPr algn="l"/>
            <a:r>
              <a:rPr sz="2800" b="1" dirty="0">
                <a:solidFill>
                  <a:srgbClr val="133058"/>
                </a:solidFill>
                <a:latin typeface="Aptos"/>
              </a:rPr>
              <a:t>Our vision</a:t>
            </a:r>
          </a:p>
        </p:txBody>
      </p:sp>
      <p:sp>
        <p:nvSpPr>
          <p:cNvPr id="8" name="TextBox 7"/>
          <p:cNvSpPr txBox="1"/>
          <p:nvPr/>
        </p:nvSpPr>
        <p:spPr>
          <a:xfrm>
            <a:off x="640080" y="1920240"/>
            <a:ext cx="10789920" cy="652486"/>
          </a:xfrm>
          <a:prstGeom prst="rect">
            <a:avLst/>
          </a:prstGeom>
          <a:noFill/>
        </p:spPr>
        <p:txBody>
          <a:bodyPr wrap="square" lIns="18288" tIns="18288" rIns="18288" bIns="18288" anchor="t">
            <a:spAutoFit/>
          </a:bodyPr>
          <a:lstStyle/>
          <a:p>
            <a:pPr algn="l"/>
            <a:r>
              <a:rPr sz="2000" b="0" dirty="0">
                <a:solidFill>
                  <a:srgbClr val="262E36"/>
                </a:solidFill>
                <a:latin typeface="Aptos"/>
              </a:rPr>
              <a:t>Inspired by our Christian values, we are developing our skills, our courage and our wisdom to achieve beyond expectations.</a:t>
            </a:r>
          </a:p>
        </p:txBody>
      </p:sp>
      <p:sp>
        <p:nvSpPr>
          <p:cNvPr id="9" name="TextBox 8"/>
          <p:cNvSpPr txBox="1"/>
          <p:nvPr/>
        </p:nvSpPr>
        <p:spPr>
          <a:xfrm>
            <a:off x="640080" y="2697480"/>
            <a:ext cx="10789920" cy="406265"/>
          </a:xfrm>
          <a:prstGeom prst="rect">
            <a:avLst/>
          </a:prstGeom>
          <a:noFill/>
        </p:spPr>
        <p:txBody>
          <a:bodyPr wrap="square" lIns="18288" tIns="18288" rIns="18288" bIns="18288" anchor="t">
            <a:spAutoFit/>
          </a:bodyPr>
          <a:lstStyle/>
          <a:p>
            <a:pPr algn="ctr"/>
            <a:r>
              <a:rPr sz="2400" b="1" dirty="0">
                <a:solidFill>
                  <a:srgbClr val="BE222D"/>
                </a:solidFill>
                <a:latin typeface="Aptos"/>
              </a:rPr>
              <a:t>JOY  •  LOVE  •  COURAGE  •  PEACE  •  FORGIVENESS</a:t>
            </a:r>
          </a:p>
        </p:txBody>
      </p:sp>
      <p:sp>
        <p:nvSpPr>
          <p:cNvPr id="10" name="TextBox 9"/>
          <p:cNvSpPr txBox="1"/>
          <p:nvPr/>
        </p:nvSpPr>
        <p:spPr>
          <a:xfrm>
            <a:off x="640080" y="3246120"/>
            <a:ext cx="10789920" cy="344710"/>
          </a:xfrm>
          <a:prstGeom prst="rect">
            <a:avLst/>
          </a:prstGeom>
          <a:noFill/>
        </p:spPr>
        <p:txBody>
          <a:bodyPr wrap="square" lIns="18288" tIns="18288" rIns="18288" bIns="18288" anchor="t">
            <a:spAutoFit/>
          </a:bodyPr>
          <a:lstStyle/>
          <a:p>
            <a:pPr algn="ctr"/>
            <a:r>
              <a:rPr sz="2000" b="1" dirty="0">
                <a:solidFill>
                  <a:srgbClr val="133058"/>
                </a:solidFill>
                <a:latin typeface="Aptos"/>
              </a:rPr>
              <a:t>Everyone in our learning community should feel valued, included and respected.</a:t>
            </a:r>
          </a:p>
        </p:txBody>
      </p:sp>
      <p:sp>
        <p:nvSpPr>
          <p:cNvPr id="11" name="TextBox 10"/>
          <p:cNvSpPr txBox="1"/>
          <p:nvPr/>
        </p:nvSpPr>
        <p:spPr>
          <a:xfrm>
            <a:off x="640080" y="3822191"/>
            <a:ext cx="10789920" cy="344710"/>
          </a:xfrm>
          <a:prstGeom prst="rect">
            <a:avLst/>
          </a:prstGeom>
          <a:noFill/>
        </p:spPr>
        <p:txBody>
          <a:bodyPr wrap="square" lIns="18288" tIns="18288" rIns="18288" bIns="18288" anchor="t">
            <a:spAutoFit/>
          </a:bodyPr>
          <a:lstStyle/>
          <a:p>
            <a:pPr algn="ctr"/>
            <a:r>
              <a:rPr sz="2000" b="1" dirty="0">
                <a:solidFill>
                  <a:srgbClr val="18676C"/>
                </a:solidFill>
                <a:latin typeface="Aptos"/>
              </a:rPr>
              <a:t>RESPONSIBLE  •  RESILIENT  •  RESOURCEFUL  •  READY  •  REFLECTIVE</a:t>
            </a:r>
          </a:p>
        </p:txBody>
      </p:sp>
      <p:sp>
        <p:nvSpPr>
          <p:cNvPr id="12" name="Rounded Rectangle 11"/>
          <p:cNvSpPr/>
          <p:nvPr/>
        </p:nvSpPr>
        <p:spPr>
          <a:xfrm>
            <a:off x="640080" y="4434840"/>
            <a:ext cx="3429000" cy="114300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Rounded Rectangle 12"/>
          <p:cNvSpPr/>
          <p:nvPr/>
        </p:nvSpPr>
        <p:spPr>
          <a:xfrm>
            <a:off x="640080" y="4434840"/>
            <a:ext cx="64008" cy="1143000"/>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868680" y="4599431"/>
            <a:ext cx="3017520" cy="320040"/>
          </a:xfrm>
          <a:prstGeom prst="rect">
            <a:avLst/>
          </a:prstGeom>
          <a:noFill/>
        </p:spPr>
        <p:txBody>
          <a:bodyPr wrap="square" lIns="18288" tIns="18288" rIns="18288" bIns="18288" anchor="t">
            <a:spAutoFit/>
          </a:bodyPr>
          <a:lstStyle/>
          <a:p>
            <a:pPr algn="l"/>
            <a:r>
              <a:rPr sz="1800" b="1">
                <a:solidFill>
                  <a:srgbClr val="133058"/>
                </a:solidFill>
                <a:latin typeface="Aptos"/>
              </a:rPr>
              <a:t>Natural &amp; logical</a:t>
            </a:r>
          </a:p>
        </p:txBody>
      </p:sp>
      <p:sp>
        <p:nvSpPr>
          <p:cNvPr id="15" name="TextBox 14"/>
          <p:cNvSpPr txBox="1"/>
          <p:nvPr/>
        </p:nvSpPr>
        <p:spPr>
          <a:xfrm>
            <a:off x="868680" y="5029200"/>
            <a:ext cx="3017520" cy="393192"/>
          </a:xfrm>
          <a:prstGeom prst="rect">
            <a:avLst/>
          </a:prstGeom>
          <a:noFill/>
        </p:spPr>
        <p:txBody>
          <a:bodyPr wrap="square" lIns="18288" tIns="18288" rIns="18288" bIns="18288" anchor="t">
            <a:spAutoFit/>
          </a:bodyPr>
          <a:lstStyle/>
          <a:p>
            <a:pPr algn="l"/>
            <a:r>
              <a:rPr sz="1600" b="0">
                <a:solidFill>
                  <a:srgbClr val="262E36"/>
                </a:solidFill>
                <a:latin typeface="Aptos"/>
              </a:rPr>
              <a:t>Consequences are decided together.</a:t>
            </a:r>
          </a:p>
        </p:txBody>
      </p:sp>
      <p:sp>
        <p:nvSpPr>
          <p:cNvPr id="16" name="Rounded Rectangle 15"/>
          <p:cNvSpPr/>
          <p:nvPr/>
        </p:nvSpPr>
        <p:spPr>
          <a:xfrm>
            <a:off x="4389120" y="4434840"/>
            <a:ext cx="3429000" cy="114300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Rounded Rectangle 16"/>
          <p:cNvSpPr/>
          <p:nvPr/>
        </p:nvSpPr>
        <p:spPr>
          <a:xfrm>
            <a:off x="4389120" y="4434840"/>
            <a:ext cx="64008" cy="114300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4617720" y="4599431"/>
            <a:ext cx="3017520" cy="320040"/>
          </a:xfrm>
          <a:prstGeom prst="rect">
            <a:avLst/>
          </a:prstGeom>
          <a:noFill/>
        </p:spPr>
        <p:txBody>
          <a:bodyPr wrap="square" lIns="18288" tIns="18288" rIns="18288" bIns="18288" anchor="t">
            <a:spAutoFit/>
          </a:bodyPr>
          <a:lstStyle/>
          <a:p>
            <a:pPr algn="l"/>
            <a:r>
              <a:rPr sz="1800" b="1">
                <a:solidFill>
                  <a:srgbClr val="133058"/>
                </a:solidFill>
                <a:latin typeface="Aptos"/>
              </a:rPr>
              <a:t>Space to reflect</a:t>
            </a:r>
          </a:p>
        </p:txBody>
      </p:sp>
      <p:sp>
        <p:nvSpPr>
          <p:cNvPr id="19" name="TextBox 18"/>
          <p:cNvSpPr txBox="1"/>
          <p:nvPr/>
        </p:nvSpPr>
        <p:spPr>
          <a:xfrm>
            <a:off x="4617720" y="5029200"/>
            <a:ext cx="3017520" cy="393192"/>
          </a:xfrm>
          <a:prstGeom prst="rect">
            <a:avLst/>
          </a:prstGeom>
          <a:noFill/>
        </p:spPr>
        <p:txBody>
          <a:bodyPr wrap="square" lIns="18288" tIns="18288" rIns="18288" bIns="18288" anchor="t">
            <a:spAutoFit/>
          </a:bodyPr>
          <a:lstStyle/>
          <a:p>
            <a:pPr algn="l"/>
            <a:r>
              <a:rPr sz="1600" b="0">
                <a:solidFill>
                  <a:srgbClr val="262E36"/>
                </a:solidFill>
                <a:latin typeface="Aptos"/>
              </a:rPr>
              <a:t>Children can access resources and a calm space.</a:t>
            </a:r>
          </a:p>
        </p:txBody>
      </p:sp>
      <p:sp>
        <p:nvSpPr>
          <p:cNvPr id="20" name="Rounded Rectangle 19"/>
          <p:cNvSpPr/>
          <p:nvPr/>
        </p:nvSpPr>
        <p:spPr>
          <a:xfrm>
            <a:off x="8138160" y="4434840"/>
            <a:ext cx="3429000" cy="1143000"/>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Rounded Rectangle 20"/>
          <p:cNvSpPr/>
          <p:nvPr/>
        </p:nvSpPr>
        <p:spPr>
          <a:xfrm>
            <a:off x="8138160" y="4434840"/>
            <a:ext cx="64008" cy="1143000"/>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8366760" y="4599431"/>
            <a:ext cx="3017520" cy="320040"/>
          </a:xfrm>
          <a:prstGeom prst="rect">
            <a:avLst/>
          </a:prstGeom>
          <a:noFill/>
        </p:spPr>
        <p:txBody>
          <a:bodyPr wrap="square" lIns="18288" tIns="18288" rIns="18288" bIns="18288" anchor="t">
            <a:spAutoFit/>
          </a:bodyPr>
          <a:lstStyle/>
          <a:p>
            <a:pPr algn="l"/>
            <a:r>
              <a:rPr sz="1800" b="1">
                <a:solidFill>
                  <a:srgbClr val="133058"/>
                </a:solidFill>
                <a:latin typeface="Aptos"/>
              </a:rPr>
              <a:t>Focus on repair</a:t>
            </a:r>
          </a:p>
        </p:txBody>
      </p:sp>
      <p:sp>
        <p:nvSpPr>
          <p:cNvPr id="23" name="TextBox 22"/>
          <p:cNvSpPr txBox="1"/>
          <p:nvPr/>
        </p:nvSpPr>
        <p:spPr>
          <a:xfrm>
            <a:off x="8366760" y="5029200"/>
            <a:ext cx="3017520" cy="393192"/>
          </a:xfrm>
          <a:prstGeom prst="rect">
            <a:avLst/>
          </a:prstGeom>
          <a:noFill/>
        </p:spPr>
        <p:txBody>
          <a:bodyPr wrap="square" lIns="18288" tIns="18288" rIns="18288" bIns="18288" anchor="t">
            <a:spAutoFit/>
          </a:bodyPr>
          <a:lstStyle/>
          <a:p>
            <a:pPr algn="l"/>
            <a:r>
              <a:rPr sz="1600" b="0">
                <a:solidFill>
                  <a:srgbClr val="262E36"/>
                </a:solidFill>
                <a:latin typeface="Aptos"/>
              </a:rPr>
              <a:t>Put something right, tidy a mess or complete a task.</a:t>
            </a:r>
          </a:p>
        </p:txBody>
      </p:sp>
      <p:sp>
        <p:nvSpPr>
          <p:cNvPr id="24" name="TextBox 23"/>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5" name="Rectangle 24"/>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6" name="Picture 25"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RELATIONSHIPS &amp; REWARDS</a:t>
            </a:r>
          </a:p>
        </p:txBody>
      </p:sp>
      <p:sp>
        <p:nvSpPr>
          <p:cNvPr id="4" name="TextBox 3"/>
          <p:cNvSpPr txBox="1"/>
          <p:nvPr/>
        </p:nvSpPr>
        <p:spPr>
          <a:xfrm>
            <a:off x="640080" y="77419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Celebrating success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23</a:t>
            </a:r>
          </a:p>
        </p:txBody>
      </p:sp>
      <p:sp>
        <p:nvSpPr>
          <p:cNvPr id="7" name="TextBox 6"/>
          <p:cNvSpPr txBox="1"/>
          <p:nvPr/>
        </p:nvSpPr>
        <p:spPr>
          <a:xfrm>
            <a:off x="731520" y="1645920"/>
            <a:ext cx="5029200" cy="2830005"/>
          </a:xfrm>
          <a:prstGeom prst="rect">
            <a:avLst/>
          </a:prstGeom>
          <a:noFill/>
        </p:spPr>
        <p:txBody>
          <a:bodyPr wrap="square" lIns="27432" tIns="18288" rIns="18288" bIns="18288">
            <a:spAutoFit/>
          </a:bodyPr>
          <a:lstStyle/>
          <a:p>
            <a:pPr>
              <a:spcAft>
                <a:spcPts val="900"/>
              </a:spcAft>
              <a:defRPr sz="1600">
                <a:solidFill>
                  <a:srgbClr val="262E36"/>
                </a:solidFill>
                <a:latin typeface="Aptos"/>
              </a:defRPr>
            </a:pPr>
            <a:r>
              <a:rPr sz="2400" dirty="0"/>
              <a:t>• Verbal praise &amp; personal feedback</a:t>
            </a:r>
          </a:p>
          <a:p>
            <a:pPr>
              <a:spcAft>
                <a:spcPts val="900"/>
              </a:spcAft>
              <a:defRPr sz="1600">
                <a:solidFill>
                  <a:srgbClr val="262E36"/>
                </a:solidFill>
                <a:latin typeface="Aptos"/>
              </a:defRPr>
            </a:pPr>
            <a:r>
              <a:rPr sz="2400" dirty="0"/>
              <a:t>• House points, certificates &amp; stickers</a:t>
            </a:r>
          </a:p>
          <a:p>
            <a:pPr>
              <a:spcAft>
                <a:spcPts val="900"/>
              </a:spcAft>
              <a:defRPr sz="1600">
                <a:solidFill>
                  <a:srgbClr val="262E36"/>
                </a:solidFill>
                <a:latin typeface="Aptos"/>
              </a:defRPr>
            </a:pPr>
            <a:r>
              <a:rPr sz="2400" dirty="0"/>
              <a:t>• Star of the day</a:t>
            </a:r>
          </a:p>
          <a:p>
            <a:pPr>
              <a:spcAft>
                <a:spcPts val="900"/>
              </a:spcAft>
              <a:defRPr sz="1600">
                <a:solidFill>
                  <a:srgbClr val="262E36"/>
                </a:solidFill>
                <a:latin typeface="Aptos"/>
              </a:defRPr>
            </a:pPr>
            <a:r>
              <a:rPr sz="2400" dirty="0"/>
              <a:t>• Class </a:t>
            </a:r>
            <a:r>
              <a:rPr lang="en-GB" sz="2400" dirty="0"/>
              <a:t>pom </a:t>
            </a:r>
            <a:r>
              <a:rPr lang="en-GB" sz="2400" dirty="0" err="1"/>
              <a:t>pom</a:t>
            </a:r>
            <a:r>
              <a:rPr sz="2400" dirty="0"/>
              <a:t> jar</a:t>
            </a:r>
          </a:p>
          <a:p>
            <a:pPr>
              <a:spcAft>
                <a:spcPts val="900"/>
              </a:spcAft>
              <a:defRPr sz="1600">
                <a:solidFill>
                  <a:srgbClr val="262E36"/>
                </a:solidFill>
                <a:latin typeface="Aptos"/>
              </a:defRPr>
            </a:pPr>
            <a:r>
              <a:rPr sz="2400" dirty="0"/>
              <a:t>• Team Points</a:t>
            </a:r>
          </a:p>
          <a:p>
            <a:pPr>
              <a:spcAft>
                <a:spcPts val="900"/>
              </a:spcAft>
              <a:defRPr sz="1600">
                <a:solidFill>
                  <a:srgbClr val="262E36"/>
                </a:solidFill>
                <a:latin typeface="Aptos"/>
              </a:defRPr>
            </a:pPr>
            <a:r>
              <a:rPr sz="2400" dirty="0"/>
              <a:t>• Praise Book</a:t>
            </a:r>
          </a:p>
        </p:txBody>
      </p:sp>
      <p:sp>
        <p:nvSpPr>
          <p:cNvPr id="8" name="TextBox 7"/>
          <p:cNvSpPr txBox="1"/>
          <p:nvPr/>
        </p:nvSpPr>
        <p:spPr>
          <a:xfrm>
            <a:off x="6126480" y="1645920"/>
            <a:ext cx="5303520" cy="2830005"/>
          </a:xfrm>
          <a:prstGeom prst="rect">
            <a:avLst/>
          </a:prstGeom>
          <a:noFill/>
        </p:spPr>
        <p:txBody>
          <a:bodyPr wrap="square" lIns="27432" tIns="18288" rIns="18288" bIns="18288">
            <a:spAutoFit/>
          </a:bodyPr>
          <a:lstStyle/>
          <a:p>
            <a:pPr>
              <a:spcAft>
                <a:spcPts val="900"/>
              </a:spcAft>
              <a:defRPr sz="1600">
                <a:solidFill>
                  <a:srgbClr val="262E36"/>
                </a:solidFill>
                <a:latin typeface="Aptos"/>
              </a:defRPr>
            </a:pPr>
            <a:r>
              <a:rPr sz="2400" dirty="0"/>
              <a:t>• Praise postcards</a:t>
            </a:r>
          </a:p>
          <a:p>
            <a:pPr>
              <a:spcAft>
                <a:spcPts val="900"/>
              </a:spcAft>
              <a:defRPr sz="1600">
                <a:solidFill>
                  <a:srgbClr val="262E36"/>
                </a:solidFill>
                <a:latin typeface="Aptos"/>
              </a:defRPr>
            </a:pPr>
            <a:r>
              <a:rPr sz="2400" dirty="0"/>
              <a:t>• Class rewards</a:t>
            </a:r>
          </a:p>
          <a:p>
            <a:pPr>
              <a:spcAft>
                <a:spcPts val="900"/>
              </a:spcAft>
              <a:defRPr sz="1600">
                <a:solidFill>
                  <a:srgbClr val="262E36"/>
                </a:solidFill>
                <a:latin typeface="Aptos"/>
              </a:defRPr>
            </a:pPr>
            <a:r>
              <a:rPr sz="2400" dirty="0"/>
              <a:t>• Compliments Box</a:t>
            </a:r>
          </a:p>
          <a:p>
            <a:pPr>
              <a:spcAft>
                <a:spcPts val="900"/>
              </a:spcAft>
              <a:defRPr sz="1600">
                <a:solidFill>
                  <a:srgbClr val="262E36"/>
                </a:solidFill>
                <a:latin typeface="Aptos"/>
              </a:defRPr>
            </a:pPr>
            <a:r>
              <a:rPr sz="2400" dirty="0"/>
              <a:t>• Lunchtime &amp; Fair Play Superstar Awards</a:t>
            </a:r>
          </a:p>
          <a:p>
            <a:pPr>
              <a:spcAft>
                <a:spcPts val="900"/>
              </a:spcAft>
              <a:defRPr sz="1600">
                <a:solidFill>
                  <a:srgbClr val="262E36"/>
                </a:solidFill>
                <a:latin typeface="Aptos"/>
              </a:defRPr>
            </a:pPr>
            <a:r>
              <a:rPr sz="2400" dirty="0"/>
              <a:t>• Attendance awards</a:t>
            </a:r>
          </a:p>
          <a:p>
            <a:pPr>
              <a:spcAft>
                <a:spcPts val="900"/>
              </a:spcAft>
              <a:defRPr sz="1600">
                <a:solidFill>
                  <a:srgbClr val="262E36"/>
                </a:solidFill>
                <a:latin typeface="Aptos"/>
              </a:defRPr>
            </a:pPr>
            <a:r>
              <a:rPr sz="2400" dirty="0"/>
              <a:t>• Sports Award</a:t>
            </a:r>
          </a:p>
        </p:txBody>
      </p:sp>
      <p:sp>
        <p:nvSpPr>
          <p:cNvPr id="9" name="TextBox 8"/>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10" name="Rectangle 9"/>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1" name="Picture 10"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FEELING SAFE &amp; READY TO LEARN</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Wellbeing</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24</a:t>
            </a:r>
          </a:p>
        </p:txBody>
      </p:sp>
      <p:sp>
        <p:nvSpPr>
          <p:cNvPr id="7" name="TextBox 6"/>
          <p:cNvSpPr txBox="1"/>
          <p:nvPr/>
        </p:nvSpPr>
        <p:spPr>
          <a:xfrm>
            <a:off x="731520" y="1600200"/>
            <a:ext cx="10607040" cy="2894126"/>
          </a:xfrm>
          <a:prstGeom prst="rect">
            <a:avLst/>
          </a:prstGeom>
          <a:noFill/>
        </p:spPr>
        <p:txBody>
          <a:bodyPr wrap="square" lIns="27432" tIns="18288" rIns="18288" bIns="18288">
            <a:spAutoFit/>
          </a:bodyPr>
          <a:lstStyle/>
          <a:p>
            <a:pPr>
              <a:spcAft>
                <a:spcPts val="1000"/>
              </a:spcAft>
              <a:defRPr sz="1600">
                <a:solidFill>
                  <a:srgbClr val="262E36"/>
                </a:solidFill>
                <a:latin typeface="Aptos"/>
              </a:defRPr>
            </a:pPr>
            <a:r>
              <a:rPr sz="2400" dirty="0"/>
              <a:t>• Every class has a ‘Worry Monster’, a calm box and a calm space.</a:t>
            </a:r>
          </a:p>
          <a:p>
            <a:pPr>
              <a:spcAft>
                <a:spcPts val="1000"/>
              </a:spcAft>
              <a:defRPr sz="1600">
                <a:solidFill>
                  <a:srgbClr val="262E36"/>
                </a:solidFill>
                <a:latin typeface="Aptos"/>
              </a:defRPr>
            </a:pPr>
            <a:r>
              <a:rPr sz="2400" dirty="0"/>
              <a:t>• We teach strategies such as mindfulness and </a:t>
            </a:r>
            <a:r>
              <a:rPr sz="2400" dirty="0" err="1"/>
              <a:t>visualisation</a:t>
            </a:r>
            <a:r>
              <a:rPr sz="2400" dirty="0"/>
              <a:t>.</a:t>
            </a:r>
          </a:p>
          <a:p>
            <a:pPr>
              <a:spcAft>
                <a:spcPts val="1000"/>
              </a:spcAft>
              <a:defRPr sz="1600">
                <a:solidFill>
                  <a:srgbClr val="262E36"/>
                </a:solidFill>
                <a:latin typeface="Aptos"/>
              </a:defRPr>
            </a:pPr>
            <a:r>
              <a:rPr sz="2400" dirty="0"/>
              <a:t>• Children develop emotional vocabulary through Zones of Regulation.</a:t>
            </a:r>
          </a:p>
          <a:p>
            <a:pPr>
              <a:spcAft>
                <a:spcPts val="1000"/>
              </a:spcAft>
              <a:defRPr sz="1600">
                <a:solidFill>
                  <a:srgbClr val="262E36"/>
                </a:solidFill>
                <a:latin typeface="Aptos"/>
              </a:defRPr>
            </a:pPr>
            <a:r>
              <a:rPr sz="2400" dirty="0"/>
              <a:t>• A footpath encourages extra walking during the day.</a:t>
            </a:r>
          </a:p>
          <a:p>
            <a:pPr>
              <a:spcAft>
                <a:spcPts val="1000"/>
              </a:spcAft>
              <a:defRPr sz="1600">
                <a:solidFill>
                  <a:srgbClr val="262E36"/>
                </a:solidFill>
                <a:latin typeface="Aptos"/>
              </a:defRPr>
            </a:pPr>
            <a:r>
              <a:rPr sz="2400" dirty="0"/>
              <a:t>• Music helps create a calm learning environment.</a:t>
            </a:r>
          </a:p>
          <a:p>
            <a:pPr>
              <a:spcAft>
                <a:spcPts val="1000"/>
              </a:spcAft>
              <a:defRPr sz="1600">
                <a:solidFill>
                  <a:srgbClr val="262E36"/>
                </a:solidFill>
                <a:latin typeface="Aptos"/>
              </a:defRPr>
            </a:pPr>
            <a:r>
              <a:rPr sz="2400" dirty="0"/>
              <a:t>• We use the ‘My Happy Mind’ scheme</a:t>
            </a:r>
            <a:r>
              <a:rPr dirty="0"/>
              <a:t>.</a:t>
            </a:r>
          </a:p>
        </p:txBody>
      </p:sp>
      <p:sp>
        <p:nvSpPr>
          <p:cNvPr id="8" name="TextBox 7"/>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9" name="Rectangle 8"/>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WELLBEING</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Emotional Coaching</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25</a:t>
            </a:r>
          </a:p>
        </p:txBody>
      </p:sp>
      <p:sp>
        <p:nvSpPr>
          <p:cNvPr id="7" name="Rounded Rectangle 6"/>
          <p:cNvSpPr/>
          <p:nvPr/>
        </p:nvSpPr>
        <p:spPr>
          <a:xfrm>
            <a:off x="822960" y="1600200"/>
            <a:ext cx="502920" cy="5029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822960" y="1673352"/>
            <a:ext cx="502920" cy="256032"/>
          </a:xfrm>
          <a:prstGeom prst="rect">
            <a:avLst/>
          </a:prstGeom>
          <a:noFill/>
        </p:spPr>
        <p:txBody>
          <a:bodyPr wrap="square" lIns="18288" tIns="18288" rIns="18288" bIns="18288" anchor="t">
            <a:spAutoFit/>
          </a:bodyPr>
          <a:lstStyle/>
          <a:p>
            <a:pPr algn="ctr"/>
            <a:r>
              <a:rPr sz="1800" b="1">
                <a:solidFill>
                  <a:srgbClr val="FFFFFF"/>
                </a:solidFill>
                <a:latin typeface="Aptos"/>
              </a:rPr>
              <a:t>1</a:t>
            </a:r>
          </a:p>
        </p:txBody>
      </p:sp>
      <p:sp>
        <p:nvSpPr>
          <p:cNvPr id="9" name="TextBox 8"/>
          <p:cNvSpPr txBox="1"/>
          <p:nvPr/>
        </p:nvSpPr>
        <p:spPr>
          <a:xfrm>
            <a:off x="1600200" y="1618488"/>
            <a:ext cx="9509760" cy="502920"/>
          </a:xfrm>
          <a:prstGeom prst="rect">
            <a:avLst/>
          </a:prstGeom>
          <a:noFill/>
        </p:spPr>
        <p:txBody>
          <a:bodyPr wrap="square" lIns="18288" tIns="18288" rIns="18288" bIns="18288" anchor="t">
            <a:spAutoFit/>
          </a:bodyPr>
          <a:lstStyle/>
          <a:p>
            <a:pPr algn="l"/>
            <a:r>
              <a:rPr sz="1900" b="1">
                <a:solidFill>
                  <a:srgbClr val="133058"/>
                </a:solidFill>
                <a:latin typeface="Aptos"/>
              </a:rPr>
              <a:t>Recognise the child’s feelings and empathise with them.</a:t>
            </a:r>
          </a:p>
        </p:txBody>
      </p:sp>
      <p:sp>
        <p:nvSpPr>
          <p:cNvPr id="10" name="Rounded Rectangle 9"/>
          <p:cNvSpPr/>
          <p:nvPr/>
        </p:nvSpPr>
        <p:spPr>
          <a:xfrm>
            <a:off x="822960" y="2560320"/>
            <a:ext cx="502920" cy="5029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822960" y="2633472"/>
            <a:ext cx="502920" cy="256032"/>
          </a:xfrm>
          <a:prstGeom prst="rect">
            <a:avLst/>
          </a:prstGeom>
          <a:noFill/>
        </p:spPr>
        <p:txBody>
          <a:bodyPr wrap="square" lIns="18288" tIns="18288" rIns="18288" bIns="18288" anchor="t">
            <a:spAutoFit/>
          </a:bodyPr>
          <a:lstStyle/>
          <a:p>
            <a:pPr algn="ctr"/>
            <a:r>
              <a:rPr sz="1800" b="1">
                <a:solidFill>
                  <a:srgbClr val="FFFFFF"/>
                </a:solidFill>
                <a:latin typeface="Aptos"/>
              </a:rPr>
              <a:t>2</a:t>
            </a:r>
          </a:p>
        </p:txBody>
      </p:sp>
      <p:sp>
        <p:nvSpPr>
          <p:cNvPr id="12" name="TextBox 11"/>
          <p:cNvSpPr txBox="1"/>
          <p:nvPr/>
        </p:nvSpPr>
        <p:spPr>
          <a:xfrm>
            <a:off x="1600200" y="2578608"/>
            <a:ext cx="9509760" cy="502920"/>
          </a:xfrm>
          <a:prstGeom prst="rect">
            <a:avLst/>
          </a:prstGeom>
          <a:noFill/>
        </p:spPr>
        <p:txBody>
          <a:bodyPr wrap="square" lIns="18288" tIns="18288" rIns="18288" bIns="18288" anchor="t">
            <a:spAutoFit/>
          </a:bodyPr>
          <a:lstStyle/>
          <a:p>
            <a:pPr algn="l"/>
            <a:r>
              <a:rPr sz="1900" b="1">
                <a:solidFill>
                  <a:srgbClr val="133058"/>
                </a:solidFill>
                <a:latin typeface="Aptos"/>
              </a:rPr>
              <a:t>Label the feeling and validate it.</a:t>
            </a:r>
          </a:p>
        </p:txBody>
      </p:sp>
      <p:sp>
        <p:nvSpPr>
          <p:cNvPr id="13" name="Rounded Rectangle 12"/>
          <p:cNvSpPr/>
          <p:nvPr/>
        </p:nvSpPr>
        <p:spPr>
          <a:xfrm>
            <a:off x="822960" y="3520440"/>
            <a:ext cx="502920" cy="5029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822960" y="3593592"/>
            <a:ext cx="502920" cy="256032"/>
          </a:xfrm>
          <a:prstGeom prst="rect">
            <a:avLst/>
          </a:prstGeom>
          <a:noFill/>
        </p:spPr>
        <p:txBody>
          <a:bodyPr wrap="square" lIns="18288" tIns="18288" rIns="18288" bIns="18288" anchor="t">
            <a:spAutoFit/>
          </a:bodyPr>
          <a:lstStyle/>
          <a:p>
            <a:pPr algn="ctr"/>
            <a:r>
              <a:rPr sz="1800" b="1">
                <a:solidFill>
                  <a:srgbClr val="FFFFFF"/>
                </a:solidFill>
                <a:latin typeface="Aptos"/>
              </a:rPr>
              <a:t>3</a:t>
            </a:r>
          </a:p>
        </p:txBody>
      </p:sp>
      <p:sp>
        <p:nvSpPr>
          <p:cNvPr id="15" name="TextBox 14"/>
          <p:cNvSpPr txBox="1"/>
          <p:nvPr/>
        </p:nvSpPr>
        <p:spPr>
          <a:xfrm>
            <a:off x="1600200" y="3538728"/>
            <a:ext cx="9509760" cy="502920"/>
          </a:xfrm>
          <a:prstGeom prst="rect">
            <a:avLst/>
          </a:prstGeom>
          <a:noFill/>
        </p:spPr>
        <p:txBody>
          <a:bodyPr wrap="square" lIns="18288" tIns="18288" rIns="18288" bIns="18288" anchor="t">
            <a:spAutoFit/>
          </a:bodyPr>
          <a:lstStyle/>
          <a:p>
            <a:pPr algn="l"/>
            <a:r>
              <a:rPr sz="1900" b="1">
                <a:solidFill>
                  <a:srgbClr val="133058"/>
                </a:solidFill>
                <a:latin typeface="Aptos"/>
              </a:rPr>
              <a:t>Set limits on the behaviour, if needed.</a:t>
            </a:r>
          </a:p>
        </p:txBody>
      </p:sp>
      <p:sp>
        <p:nvSpPr>
          <p:cNvPr id="16" name="Rounded Rectangle 15"/>
          <p:cNvSpPr/>
          <p:nvPr/>
        </p:nvSpPr>
        <p:spPr>
          <a:xfrm>
            <a:off x="822960" y="4480560"/>
            <a:ext cx="502920" cy="50292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22960" y="4553712"/>
            <a:ext cx="502920" cy="256032"/>
          </a:xfrm>
          <a:prstGeom prst="rect">
            <a:avLst/>
          </a:prstGeom>
          <a:noFill/>
        </p:spPr>
        <p:txBody>
          <a:bodyPr wrap="square" lIns="18288" tIns="18288" rIns="18288" bIns="18288" anchor="t">
            <a:spAutoFit/>
          </a:bodyPr>
          <a:lstStyle/>
          <a:p>
            <a:pPr algn="ctr"/>
            <a:r>
              <a:rPr sz="1800" b="1">
                <a:solidFill>
                  <a:srgbClr val="FFFFFF"/>
                </a:solidFill>
                <a:latin typeface="Aptos"/>
              </a:rPr>
              <a:t>4</a:t>
            </a:r>
          </a:p>
        </p:txBody>
      </p:sp>
      <p:sp>
        <p:nvSpPr>
          <p:cNvPr id="18" name="TextBox 17"/>
          <p:cNvSpPr txBox="1"/>
          <p:nvPr/>
        </p:nvSpPr>
        <p:spPr>
          <a:xfrm>
            <a:off x="1600200" y="4498848"/>
            <a:ext cx="9509760" cy="502920"/>
          </a:xfrm>
          <a:prstGeom prst="rect">
            <a:avLst/>
          </a:prstGeom>
          <a:noFill/>
        </p:spPr>
        <p:txBody>
          <a:bodyPr wrap="square" lIns="18288" tIns="18288" rIns="18288" bIns="18288" anchor="t">
            <a:spAutoFit/>
          </a:bodyPr>
          <a:lstStyle/>
          <a:p>
            <a:pPr algn="l"/>
            <a:r>
              <a:rPr sz="1900" b="1">
                <a:solidFill>
                  <a:srgbClr val="133058"/>
                </a:solidFill>
                <a:latin typeface="Aptos"/>
              </a:rPr>
              <a:t>Problem-solve with the child.</a:t>
            </a:r>
          </a:p>
        </p:txBody>
      </p:sp>
      <p:sp>
        <p:nvSpPr>
          <p:cNvPr id="19" name="TextBox 18"/>
          <p:cNvSpPr txBox="1"/>
          <p:nvPr/>
        </p:nvSpPr>
        <p:spPr>
          <a:xfrm>
            <a:off x="822960" y="5532120"/>
            <a:ext cx="10241280" cy="775597"/>
          </a:xfrm>
          <a:prstGeom prst="rect">
            <a:avLst/>
          </a:prstGeom>
          <a:noFill/>
        </p:spPr>
        <p:txBody>
          <a:bodyPr wrap="square" lIns="18288" tIns="18288" rIns="18288" bIns="18288" anchor="t">
            <a:spAutoFit/>
          </a:bodyPr>
          <a:lstStyle/>
          <a:p>
            <a:pPr algn="l"/>
            <a:r>
              <a:rPr sz="2400" b="0" dirty="0">
                <a:solidFill>
                  <a:srgbClr val="262E36"/>
                </a:solidFill>
                <a:latin typeface="Aptos"/>
              </a:rPr>
              <a:t>A calm, relational approach that helps children understand feelings, regulate </a:t>
            </a:r>
            <a:r>
              <a:rPr sz="2400" b="0" dirty="0" err="1">
                <a:solidFill>
                  <a:srgbClr val="262E36"/>
                </a:solidFill>
                <a:latin typeface="Aptos"/>
              </a:rPr>
              <a:t>behaviour</a:t>
            </a:r>
            <a:r>
              <a:rPr sz="2400" b="0" dirty="0">
                <a:solidFill>
                  <a:srgbClr val="262E36"/>
                </a:solidFill>
                <a:latin typeface="Aptos"/>
              </a:rPr>
              <a:t> and move forward.</a:t>
            </a:r>
          </a:p>
        </p:txBody>
      </p:sp>
      <p:sp>
        <p:nvSpPr>
          <p:cNvPr id="20" name="TextBox 19"/>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1" name="Rectangle 20"/>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2" name="Picture 21"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WELLBEING</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Zones of Regulation</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26</a:t>
            </a:r>
          </a:p>
        </p:txBody>
      </p:sp>
      <p:sp>
        <p:nvSpPr>
          <p:cNvPr id="7" name="Rounded Rectangle 6"/>
          <p:cNvSpPr/>
          <p:nvPr/>
        </p:nvSpPr>
        <p:spPr>
          <a:xfrm>
            <a:off x="640080" y="1737360"/>
            <a:ext cx="2560320" cy="3749039"/>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737360"/>
            <a:ext cx="64008" cy="3749039"/>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901952"/>
            <a:ext cx="2148839" cy="320040"/>
          </a:xfrm>
          <a:prstGeom prst="rect">
            <a:avLst/>
          </a:prstGeom>
          <a:noFill/>
        </p:spPr>
        <p:txBody>
          <a:bodyPr wrap="square" lIns="18288" tIns="18288" rIns="18288" bIns="18288" anchor="t">
            <a:spAutoFit/>
          </a:bodyPr>
          <a:lstStyle/>
          <a:p>
            <a:pPr algn="l"/>
            <a:r>
              <a:rPr sz="2100" b="1">
                <a:solidFill>
                  <a:srgbClr val="133058"/>
                </a:solidFill>
                <a:latin typeface="Aptos"/>
              </a:rPr>
              <a:t>BLUE</a:t>
            </a:r>
          </a:p>
        </p:txBody>
      </p:sp>
      <p:sp>
        <p:nvSpPr>
          <p:cNvPr id="10" name="TextBox 9"/>
          <p:cNvSpPr txBox="1"/>
          <p:nvPr/>
        </p:nvSpPr>
        <p:spPr>
          <a:xfrm>
            <a:off x="868680" y="2331720"/>
            <a:ext cx="2148839" cy="1575816"/>
          </a:xfrm>
          <a:prstGeom prst="rect">
            <a:avLst/>
          </a:prstGeom>
          <a:noFill/>
        </p:spPr>
        <p:txBody>
          <a:bodyPr wrap="square" lIns="18288" tIns="18288" rIns="18288" bIns="18288" anchor="t">
            <a:spAutoFit/>
          </a:bodyPr>
          <a:lstStyle/>
          <a:p>
            <a:r>
              <a:rPr lang="en-GB" sz="2000" dirty="0">
                <a:solidFill>
                  <a:srgbClr val="262E36"/>
                </a:solidFill>
                <a:latin typeface="Aptos"/>
              </a:rPr>
              <a:t>• </a:t>
            </a:r>
            <a:r>
              <a:rPr sz="2000" b="0" dirty="0">
                <a:solidFill>
                  <a:srgbClr val="262E36"/>
                </a:solidFill>
                <a:latin typeface="Aptos"/>
              </a:rPr>
              <a:t>Sick </a:t>
            </a:r>
            <a:endParaRPr lang="en-GB" sz="2000" b="0" dirty="0">
              <a:solidFill>
                <a:srgbClr val="262E36"/>
              </a:solidFill>
              <a:latin typeface="Aptos"/>
            </a:endParaRPr>
          </a:p>
          <a:p>
            <a:pPr algn="l"/>
            <a:r>
              <a:rPr sz="2000" b="0" dirty="0">
                <a:solidFill>
                  <a:srgbClr val="262E36"/>
                </a:solidFill>
                <a:latin typeface="Aptos"/>
              </a:rPr>
              <a:t>• Sad </a:t>
            </a:r>
            <a:endParaRPr lang="en-GB" sz="2000" b="0" dirty="0">
              <a:solidFill>
                <a:srgbClr val="262E36"/>
              </a:solidFill>
              <a:latin typeface="Aptos"/>
            </a:endParaRPr>
          </a:p>
          <a:p>
            <a:pPr algn="l"/>
            <a:r>
              <a:rPr sz="2000" b="0" dirty="0">
                <a:solidFill>
                  <a:srgbClr val="262E36"/>
                </a:solidFill>
                <a:latin typeface="Aptos"/>
              </a:rPr>
              <a:t>• Tired </a:t>
            </a:r>
            <a:endParaRPr lang="en-GB" sz="2000" b="0" dirty="0">
              <a:solidFill>
                <a:srgbClr val="262E36"/>
              </a:solidFill>
              <a:latin typeface="Aptos"/>
            </a:endParaRPr>
          </a:p>
          <a:p>
            <a:pPr algn="l"/>
            <a:r>
              <a:rPr sz="2000" b="0" dirty="0">
                <a:solidFill>
                  <a:srgbClr val="262E36"/>
                </a:solidFill>
                <a:latin typeface="Aptos"/>
              </a:rPr>
              <a:t>• Bored </a:t>
            </a:r>
            <a:endParaRPr lang="en-GB" sz="2000" b="0" dirty="0">
              <a:solidFill>
                <a:srgbClr val="262E36"/>
              </a:solidFill>
              <a:latin typeface="Aptos"/>
            </a:endParaRPr>
          </a:p>
          <a:p>
            <a:pPr algn="l"/>
            <a:r>
              <a:rPr sz="2000" b="0" dirty="0">
                <a:solidFill>
                  <a:srgbClr val="262E36"/>
                </a:solidFill>
                <a:latin typeface="Aptos"/>
              </a:rPr>
              <a:t>• Moving slowly</a:t>
            </a:r>
          </a:p>
        </p:txBody>
      </p:sp>
      <p:sp>
        <p:nvSpPr>
          <p:cNvPr id="11" name="Rounded Rectangle 10"/>
          <p:cNvSpPr/>
          <p:nvPr/>
        </p:nvSpPr>
        <p:spPr>
          <a:xfrm>
            <a:off x="3456432" y="1737360"/>
            <a:ext cx="2560320" cy="3749039"/>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3456432" y="1737360"/>
            <a:ext cx="64008" cy="3749039"/>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3685032" y="1901952"/>
            <a:ext cx="2148839" cy="320040"/>
          </a:xfrm>
          <a:prstGeom prst="rect">
            <a:avLst/>
          </a:prstGeom>
          <a:noFill/>
        </p:spPr>
        <p:txBody>
          <a:bodyPr wrap="square" lIns="18288" tIns="18288" rIns="18288" bIns="18288" anchor="t">
            <a:spAutoFit/>
          </a:bodyPr>
          <a:lstStyle/>
          <a:p>
            <a:pPr algn="l"/>
            <a:r>
              <a:rPr sz="2100" b="1">
                <a:solidFill>
                  <a:srgbClr val="133058"/>
                </a:solidFill>
                <a:latin typeface="Aptos"/>
              </a:rPr>
              <a:t>GREEN</a:t>
            </a:r>
          </a:p>
        </p:txBody>
      </p:sp>
      <p:sp>
        <p:nvSpPr>
          <p:cNvPr id="14" name="TextBox 13"/>
          <p:cNvSpPr txBox="1"/>
          <p:nvPr/>
        </p:nvSpPr>
        <p:spPr>
          <a:xfrm>
            <a:off x="3685032" y="2331720"/>
            <a:ext cx="2148839" cy="1575816"/>
          </a:xfrm>
          <a:prstGeom prst="rect">
            <a:avLst/>
          </a:prstGeom>
          <a:noFill/>
        </p:spPr>
        <p:txBody>
          <a:bodyPr wrap="square" lIns="18288" tIns="18288" rIns="18288" bIns="18288" anchor="t">
            <a:spAutoFit/>
          </a:bodyPr>
          <a:lstStyle/>
          <a:p>
            <a:r>
              <a:rPr lang="en-GB" sz="2000" dirty="0">
                <a:solidFill>
                  <a:srgbClr val="262E36"/>
                </a:solidFill>
                <a:latin typeface="Aptos"/>
              </a:rPr>
              <a:t>• </a:t>
            </a:r>
            <a:r>
              <a:rPr sz="2000" b="0" dirty="0">
                <a:solidFill>
                  <a:srgbClr val="262E36"/>
                </a:solidFill>
                <a:latin typeface="Aptos"/>
              </a:rPr>
              <a:t>Happy </a:t>
            </a:r>
            <a:endParaRPr lang="en-GB" sz="2000" b="0" dirty="0">
              <a:solidFill>
                <a:srgbClr val="262E36"/>
              </a:solidFill>
              <a:latin typeface="Aptos"/>
            </a:endParaRPr>
          </a:p>
          <a:p>
            <a:r>
              <a:rPr sz="2000" b="0" dirty="0">
                <a:solidFill>
                  <a:srgbClr val="262E36"/>
                </a:solidFill>
                <a:latin typeface="Aptos"/>
              </a:rPr>
              <a:t>• Calm </a:t>
            </a:r>
            <a:endParaRPr lang="en-GB" sz="2000" b="0" dirty="0">
              <a:solidFill>
                <a:srgbClr val="262E36"/>
              </a:solidFill>
              <a:latin typeface="Aptos"/>
            </a:endParaRPr>
          </a:p>
          <a:p>
            <a:r>
              <a:rPr sz="2000" b="0" dirty="0">
                <a:solidFill>
                  <a:srgbClr val="262E36"/>
                </a:solidFill>
                <a:latin typeface="Aptos"/>
              </a:rPr>
              <a:t>• Feeling okay </a:t>
            </a:r>
            <a:endParaRPr lang="en-GB" sz="2000" b="0" dirty="0">
              <a:solidFill>
                <a:srgbClr val="262E36"/>
              </a:solidFill>
              <a:latin typeface="Aptos"/>
            </a:endParaRPr>
          </a:p>
          <a:p>
            <a:r>
              <a:rPr sz="2000" b="0" dirty="0">
                <a:solidFill>
                  <a:srgbClr val="262E36"/>
                </a:solidFill>
                <a:latin typeface="Aptos"/>
              </a:rPr>
              <a:t>• Focused </a:t>
            </a:r>
            <a:endParaRPr lang="en-GB" sz="2000" b="0" dirty="0">
              <a:solidFill>
                <a:srgbClr val="262E36"/>
              </a:solidFill>
              <a:latin typeface="Aptos"/>
            </a:endParaRPr>
          </a:p>
          <a:p>
            <a:r>
              <a:rPr sz="2000" b="0" dirty="0">
                <a:solidFill>
                  <a:srgbClr val="262E36"/>
                </a:solidFill>
                <a:latin typeface="Aptos"/>
              </a:rPr>
              <a:t>• Ready to learn</a:t>
            </a:r>
          </a:p>
        </p:txBody>
      </p:sp>
      <p:sp>
        <p:nvSpPr>
          <p:cNvPr id="15" name="Rounded Rectangle 14"/>
          <p:cNvSpPr/>
          <p:nvPr/>
        </p:nvSpPr>
        <p:spPr>
          <a:xfrm>
            <a:off x="6272784" y="1737360"/>
            <a:ext cx="2560320" cy="3749039"/>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ounded Rectangle 15"/>
          <p:cNvSpPr/>
          <p:nvPr/>
        </p:nvSpPr>
        <p:spPr>
          <a:xfrm>
            <a:off x="6272784" y="1737360"/>
            <a:ext cx="64008" cy="3749039"/>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6501384" y="1901952"/>
            <a:ext cx="2148839" cy="320040"/>
          </a:xfrm>
          <a:prstGeom prst="rect">
            <a:avLst/>
          </a:prstGeom>
          <a:noFill/>
        </p:spPr>
        <p:txBody>
          <a:bodyPr wrap="square" lIns="18288" tIns="18288" rIns="18288" bIns="18288" anchor="t">
            <a:spAutoFit/>
          </a:bodyPr>
          <a:lstStyle/>
          <a:p>
            <a:pPr algn="l"/>
            <a:r>
              <a:rPr sz="2100" b="1">
                <a:solidFill>
                  <a:srgbClr val="133058"/>
                </a:solidFill>
                <a:latin typeface="Aptos"/>
              </a:rPr>
              <a:t>YELLOW</a:t>
            </a:r>
          </a:p>
        </p:txBody>
      </p:sp>
      <p:sp>
        <p:nvSpPr>
          <p:cNvPr id="18" name="TextBox 17"/>
          <p:cNvSpPr txBox="1"/>
          <p:nvPr/>
        </p:nvSpPr>
        <p:spPr>
          <a:xfrm>
            <a:off x="6501384" y="2331720"/>
            <a:ext cx="2148839" cy="1883593"/>
          </a:xfrm>
          <a:prstGeom prst="rect">
            <a:avLst/>
          </a:prstGeom>
          <a:noFill/>
        </p:spPr>
        <p:txBody>
          <a:bodyPr wrap="square" lIns="18288" tIns="18288" rIns="18288" bIns="18288" anchor="t">
            <a:spAutoFit/>
          </a:bodyPr>
          <a:lstStyle/>
          <a:p>
            <a:r>
              <a:rPr lang="en-GB" sz="2000" dirty="0">
                <a:solidFill>
                  <a:srgbClr val="262E36"/>
                </a:solidFill>
                <a:latin typeface="Aptos"/>
              </a:rPr>
              <a:t>• </a:t>
            </a:r>
            <a:r>
              <a:rPr sz="2000" b="0" dirty="0">
                <a:solidFill>
                  <a:srgbClr val="262E36"/>
                </a:solidFill>
                <a:latin typeface="Aptos"/>
              </a:rPr>
              <a:t>Frustrated </a:t>
            </a:r>
            <a:endParaRPr lang="en-GB" sz="2000" b="0" dirty="0">
              <a:solidFill>
                <a:srgbClr val="262E36"/>
              </a:solidFill>
              <a:latin typeface="Aptos"/>
            </a:endParaRPr>
          </a:p>
          <a:p>
            <a:r>
              <a:rPr sz="2000" b="0" dirty="0">
                <a:solidFill>
                  <a:srgbClr val="262E36"/>
                </a:solidFill>
                <a:latin typeface="Aptos"/>
              </a:rPr>
              <a:t>• Worried </a:t>
            </a:r>
            <a:endParaRPr lang="en-GB" sz="2000" b="0" dirty="0">
              <a:solidFill>
                <a:srgbClr val="262E36"/>
              </a:solidFill>
              <a:latin typeface="Aptos"/>
            </a:endParaRPr>
          </a:p>
          <a:p>
            <a:r>
              <a:rPr sz="2000" b="0" dirty="0">
                <a:solidFill>
                  <a:srgbClr val="262E36"/>
                </a:solidFill>
                <a:latin typeface="Aptos"/>
              </a:rPr>
              <a:t>• Silly/wiggly </a:t>
            </a:r>
            <a:endParaRPr lang="en-GB" sz="2000" b="0" dirty="0">
              <a:solidFill>
                <a:srgbClr val="262E36"/>
              </a:solidFill>
              <a:latin typeface="Aptos"/>
            </a:endParaRPr>
          </a:p>
          <a:p>
            <a:r>
              <a:rPr sz="2000" b="0" dirty="0">
                <a:solidFill>
                  <a:srgbClr val="262E36"/>
                </a:solidFill>
                <a:latin typeface="Aptos"/>
              </a:rPr>
              <a:t>• Excited </a:t>
            </a:r>
            <a:endParaRPr lang="en-GB" sz="2000" b="0" dirty="0">
              <a:solidFill>
                <a:srgbClr val="262E36"/>
              </a:solidFill>
              <a:latin typeface="Aptos"/>
            </a:endParaRPr>
          </a:p>
          <a:p>
            <a:r>
              <a:rPr sz="2000" b="0" dirty="0">
                <a:solidFill>
                  <a:srgbClr val="262E36"/>
                </a:solidFill>
                <a:latin typeface="Aptos"/>
              </a:rPr>
              <a:t>• Loss of some control</a:t>
            </a:r>
          </a:p>
        </p:txBody>
      </p:sp>
      <p:sp>
        <p:nvSpPr>
          <p:cNvPr id="19" name="Rounded Rectangle 18"/>
          <p:cNvSpPr/>
          <p:nvPr/>
        </p:nvSpPr>
        <p:spPr>
          <a:xfrm>
            <a:off x="9089136" y="1737360"/>
            <a:ext cx="2560320" cy="3749039"/>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Rounded Rectangle 19"/>
          <p:cNvSpPr/>
          <p:nvPr/>
        </p:nvSpPr>
        <p:spPr>
          <a:xfrm>
            <a:off x="9089136" y="1737360"/>
            <a:ext cx="64008" cy="3749039"/>
          </a:xfrm>
          <a:prstGeom prst="round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9317736" y="1901952"/>
            <a:ext cx="2148839" cy="320040"/>
          </a:xfrm>
          <a:prstGeom prst="rect">
            <a:avLst/>
          </a:prstGeom>
          <a:noFill/>
        </p:spPr>
        <p:txBody>
          <a:bodyPr wrap="square" lIns="18288" tIns="18288" rIns="18288" bIns="18288" anchor="t">
            <a:spAutoFit/>
          </a:bodyPr>
          <a:lstStyle/>
          <a:p>
            <a:pPr algn="l"/>
            <a:r>
              <a:rPr sz="2100" b="1">
                <a:solidFill>
                  <a:srgbClr val="133058"/>
                </a:solidFill>
                <a:latin typeface="Aptos"/>
              </a:rPr>
              <a:t>RED</a:t>
            </a:r>
          </a:p>
        </p:txBody>
      </p:sp>
      <p:sp>
        <p:nvSpPr>
          <p:cNvPr id="22" name="TextBox 21"/>
          <p:cNvSpPr txBox="1"/>
          <p:nvPr/>
        </p:nvSpPr>
        <p:spPr>
          <a:xfrm>
            <a:off x="9317736" y="2331720"/>
            <a:ext cx="2148839" cy="1883593"/>
          </a:xfrm>
          <a:prstGeom prst="rect">
            <a:avLst/>
          </a:prstGeom>
          <a:noFill/>
        </p:spPr>
        <p:txBody>
          <a:bodyPr wrap="square" lIns="18288" tIns="18288" rIns="18288" bIns="18288" anchor="t">
            <a:spAutoFit/>
          </a:bodyPr>
          <a:lstStyle/>
          <a:p>
            <a:r>
              <a:rPr lang="en-GB" sz="2000" dirty="0">
                <a:solidFill>
                  <a:srgbClr val="262E36"/>
                </a:solidFill>
                <a:latin typeface="Aptos"/>
              </a:rPr>
              <a:t>• </a:t>
            </a:r>
            <a:r>
              <a:rPr sz="2000" b="0" dirty="0">
                <a:solidFill>
                  <a:srgbClr val="262E36"/>
                </a:solidFill>
                <a:latin typeface="Aptos"/>
              </a:rPr>
              <a:t>Mad/angry </a:t>
            </a:r>
            <a:endParaRPr lang="en-GB" sz="2000" b="0" dirty="0">
              <a:solidFill>
                <a:srgbClr val="262E36"/>
              </a:solidFill>
              <a:latin typeface="Aptos"/>
            </a:endParaRPr>
          </a:p>
          <a:p>
            <a:r>
              <a:rPr sz="2000" b="0" dirty="0">
                <a:solidFill>
                  <a:srgbClr val="262E36"/>
                </a:solidFill>
                <a:latin typeface="Aptos"/>
              </a:rPr>
              <a:t>• Mean </a:t>
            </a:r>
            <a:endParaRPr lang="en-GB" sz="2000" b="0" dirty="0">
              <a:solidFill>
                <a:srgbClr val="262E36"/>
              </a:solidFill>
              <a:latin typeface="Aptos"/>
            </a:endParaRPr>
          </a:p>
          <a:p>
            <a:r>
              <a:rPr lang="en-GB" sz="2000" dirty="0">
                <a:solidFill>
                  <a:srgbClr val="262E36"/>
                </a:solidFill>
                <a:latin typeface="Aptos"/>
              </a:rPr>
              <a:t>• Excited</a:t>
            </a:r>
            <a:endParaRPr lang="en-GB" sz="2000" b="0" dirty="0">
              <a:solidFill>
                <a:srgbClr val="262E36"/>
              </a:solidFill>
              <a:latin typeface="Aptos"/>
            </a:endParaRPr>
          </a:p>
          <a:p>
            <a:r>
              <a:rPr sz="2000" b="0" dirty="0">
                <a:solidFill>
                  <a:srgbClr val="262E36"/>
                </a:solidFill>
                <a:latin typeface="Aptos"/>
              </a:rPr>
              <a:t>• Yelling/hitting </a:t>
            </a:r>
            <a:endParaRPr lang="en-GB" sz="2000" b="0" dirty="0">
              <a:solidFill>
                <a:srgbClr val="262E36"/>
              </a:solidFill>
              <a:latin typeface="Aptos"/>
            </a:endParaRPr>
          </a:p>
          <a:p>
            <a:r>
              <a:rPr sz="2000" b="0" dirty="0">
                <a:solidFill>
                  <a:srgbClr val="262E36"/>
                </a:solidFill>
                <a:latin typeface="Aptos"/>
              </a:rPr>
              <a:t>• Disgusted </a:t>
            </a:r>
            <a:endParaRPr lang="en-GB" sz="2000" b="0" dirty="0">
              <a:solidFill>
                <a:srgbClr val="262E36"/>
              </a:solidFill>
              <a:latin typeface="Aptos"/>
            </a:endParaRPr>
          </a:p>
          <a:p>
            <a:r>
              <a:rPr sz="2000" b="0" dirty="0">
                <a:solidFill>
                  <a:srgbClr val="262E36"/>
                </a:solidFill>
                <a:latin typeface="Aptos"/>
              </a:rPr>
              <a:t>• Out of control</a:t>
            </a:r>
          </a:p>
        </p:txBody>
      </p:sp>
      <p:sp>
        <p:nvSpPr>
          <p:cNvPr id="23" name="TextBox 22"/>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4" name="Rectangle 23"/>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5" name="Picture 24"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SCHOOL ETHOS</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a:solidFill>
                  <a:srgbClr val="133058"/>
                </a:solidFill>
                <a:latin typeface="Aptos"/>
              </a:rPr>
              <a:t>Our Christian values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27</a:t>
            </a:r>
          </a:p>
        </p:txBody>
      </p:sp>
      <p:sp>
        <p:nvSpPr>
          <p:cNvPr id="7" name="Rounded Rectangle 6"/>
          <p:cNvSpPr/>
          <p:nvPr/>
        </p:nvSpPr>
        <p:spPr>
          <a:xfrm>
            <a:off x="731520" y="1691640"/>
            <a:ext cx="3337560" cy="150876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914400" y="2130552"/>
            <a:ext cx="2971800" cy="502920"/>
          </a:xfrm>
          <a:prstGeom prst="rect">
            <a:avLst/>
          </a:prstGeom>
          <a:noFill/>
        </p:spPr>
        <p:txBody>
          <a:bodyPr wrap="square" lIns="18288" tIns="18288" rIns="18288" bIns="18288" anchor="t">
            <a:spAutoFit/>
          </a:bodyPr>
          <a:lstStyle/>
          <a:p>
            <a:pPr algn="ctr"/>
            <a:r>
              <a:rPr sz="2300" b="1">
                <a:solidFill>
                  <a:srgbClr val="133058"/>
                </a:solidFill>
                <a:latin typeface="Aptos"/>
              </a:rPr>
              <a:t>Hope</a:t>
            </a:r>
          </a:p>
        </p:txBody>
      </p:sp>
      <p:sp>
        <p:nvSpPr>
          <p:cNvPr id="9" name="Rounded Rectangle 8"/>
          <p:cNvSpPr/>
          <p:nvPr/>
        </p:nvSpPr>
        <p:spPr>
          <a:xfrm>
            <a:off x="4434840" y="1691640"/>
            <a:ext cx="3337560" cy="150876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4617720" y="2130552"/>
            <a:ext cx="2971800" cy="502920"/>
          </a:xfrm>
          <a:prstGeom prst="rect">
            <a:avLst/>
          </a:prstGeom>
          <a:noFill/>
        </p:spPr>
        <p:txBody>
          <a:bodyPr wrap="square" lIns="18288" tIns="18288" rIns="18288" bIns="18288" anchor="t">
            <a:spAutoFit/>
          </a:bodyPr>
          <a:lstStyle/>
          <a:p>
            <a:pPr algn="ctr"/>
            <a:r>
              <a:rPr sz="2300" b="1">
                <a:solidFill>
                  <a:srgbClr val="E5B03E"/>
                </a:solidFill>
                <a:latin typeface="Aptos"/>
              </a:rPr>
              <a:t>Courage</a:t>
            </a:r>
          </a:p>
        </p:txBody>
      </p:sp>
      <p:sp>
        <p:nvSpPr>
          <p:cNvPr id="11" name="Rounded Rectangle 10"/>
          <p:cNvSpPr/>
          <p:nvPr/>
        </p:nvSpPr>
        <p:spPr>
          <a:xfrm>
            <a:off x="8138160" y="1691640"/>
            <a:ext cx="3337560" cy="1508760"/>
          </a:xfrm>
          <a:prstGeom prst="roundRect">
            <a:avLst/>
          </a:prstGeom>
          <a:solidFill>
            <a:srgbClr val="FAE9EB"/>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8321040" y="2130552"/>
            <a:ext cx="2971800" cy="502920"/>
          </a:xfrm>
          <a:prstGeom prst="rect">
            <a:avLst/>
          </a:prstGeom>
          <a:noFill/>
        </p:spPr>
        <p:txBody>
          <a:bodyPr wrap="square" lIns="18288" tIns="18288" rIns="18288" bIns="18288" anchor="t">
            <a:spAutoFit/>
          </a:bodyPr>
          <a:lstStyle/>
          <a:p>
            <a:pPr algn="ctr"/>
            <a:r>
              <a:rPr sz="2300" b="1">
                <a:solidFill>
                  <a:srgbClr val="BE222D"/>
                </a:solidFill>
                <a:latin typeface="Aptos"/>
              </a:rPr>
              <a:t>Love</a:t>
            </a:r>
          </a:p>
        </p:txBody>
      </p:sp>
      <p:sp>
        <p:nvSpPr>
          <p:cNvPr id="13" name="Rounded Rectangle 12"/>
          <p:cNvSpPr/>
          <p:nvPr/>
        </p:nvSpPr>
        <p:spPr>
          <a:xfrm>
            <a:off x="731520" y="3657600"/>
            <a:ext cx="3337560" cy="150876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914400" y="4096512"/>
            <a:ext cx="2971800" cy="502920"/>
          </a:xfrm>
          <a:prstGeom prst="rect">
            <a:avLst/>
          </a:prstGeom>
          <a:noFill/>
        </p:spPr>
        <p:txBody>
          <a:bodyPr wrap="square" lIns="18288" tIns="18288" rIns="18288" bIns="18288" anchor="t">
            <a:spAutoFit/>
          </a:bodyPr>
          <a:lstStyle/>
          <a:p>
            <a:pPr algn="ctr"/>
            <a:r>
              <a:rPr sz="2300" b="1">
                <a:solidFill>
                  <a:srgbClr val="E5B03E"/>
                </a:solidFill>
                <a:latin typeface="Aptos"/>
              </a:rPr>
              <a:t>Joy</a:t>
            </a:r>
          </a:p>
        </p:txBody>
      </p:sp>
      <p:sp>
        <p:nvSpPr>
          <p:cNvPr id="15" name="Rounded Rectangle 14"/>
          <p:cNvSpPr/>
          <p:nvPr/>
        </p:nvSpPr>
        <p:spPr>
          <a:xfrm>
            <a:off x="4434840" y="3657600"/>
            <a:ext cx="3337560" cy="150876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4617720" y="4096512"/>
            <a:ext cx="2971800" cy="502920"/>
          </a:xfrm>
          <a:prstGeom prst="rect">
            <a:avLst/>
          </a:prstGeom>
          <a:noFill/>
        </p:spPr>
        <p:txBody>
          <a:bodyPr wrap="square" lIns="18288" tIns="18288" rIns="18288" bIns="18288" anchor="t">
            <a:spAutoFit/>
          </a:bodyPr>
          <a:lstStyle/>
          <a:p>
            <a:pPr algn="ctr"/>
            <a:r>
              <a:rPr sz="2300" b="1">
                <a:solidFill>
                  <a:srgbClr val="18676C"/>
                </a:solidFill>
                <a:latin typeface="Aptos"/>
              </a:rPr>
              <a:t>Peace</a:t>
            </a:r>
          </a:p>
        </p:txBody>
      </p:sp>
      <p:sp>
        <p:nvSpPr>
          <p:cNvPr id="17" name="Rounded Rectangle 16"/>
          <p:cNvSpPr/>
          <p:nvPr/>
        </p:nvSpPr>
        <p:spPr>
          <a:xfrm>
            <a:off x="8138160" y="3657600"/>
            <a:ext cx="3337560" cy="150876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8321040" y="4096512"/>
            <a:ext cx="2971800" cy="502920"/>
          </a:xfrm>
          <a:prstGeom prst="rect">
            <a:avLst/>
          </a:prstGeom>
          <a:noFill/>
        </p:spPr>
        <p:txBody>
          <a:bodyPr wrap="square" lIns="18288" tIns="18288" rIns="18288" bIns="18288" anchor="t">
            <a:spAutoFit/>
          </a:bodyPr>
          <a:lstStyle/>
          <a:p>
            <a:pPr algn="ctr"/>
            <a:r>
              <a:rPr sz="2300" b="1">
                <a:solidFill>
                  <a:srgbClr val="133058"/>
                </a:solidFill>
                <a:latin typeface="Aptos"/>
              </a:rPr>
              <a:t>Forgiveness</a:t>
            </a:r>
          </a:p>
        </p:txBody>
      </p:sp>
      <p:sp>
        <p:nvSpPr>
          <p:cNvPr id="19" name="TextBox 18"/>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0" name="Rectangle 19"/>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1" name="Picture 20"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WORKING TOGETHER</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Communication</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28</a:t>
            </a:r>
          </a:p>
        </p:txBody>
      </p:sp>
      <p:sp>
        <p:nvSpPr>
          <p:cNvPr id="7" name="TextBox 6"/>
          <p:cNvSpPr txBox="1"/>
          <p:nvPr/>
        </p:nvSpPr>
        <p:spPr>
          <a:xfrm>
            <a:off x="731520" y="1508760"/>
            <a:ext cx="10698480" cy="3440429"/>
          </a:xfrm>
          <a:prstGeom prst="rect">
            <a:avLst/>
          </a:prstGeom>
          <a:noFill/>
        </p:spPr>
        <p:txBody>
          <a:bodyPr wrap="square" lIns="27432" tIns="18288" rIns="18288" bIns="18288">
            <a:spAutoFit/>
          </a:bodyPr>
          <a:lstStyle/>
          <a:p>
            <a:pPr>
              <a:spcAft>
                <a:spcPts val="700"/>
              </a:spcAft>
              <a:defRPr sz="1500">
                <a:solidFill>
                  <a:srgbClr val="262E36"/>
                </a:solidFill>
                <a:latin typeface="Aptos"/>
              </a:defRPr>
            </a:pPr>
            <a:r>
              <a:rPr sz="2400" dirty="0"/>
              <a:t>• To book an appointment, email admin@stjamesaudlem.cheshire.sch.uk.</a:t>
            </a:r>
          </a:p>
          <a:p>
            <a:pPr>
              <a:spcAft>
                <a:spcPts val="700"/>
              </a:spcAft>
              <a:defRPr sz="1500">
                <a:solidFill>
                  <a:srgbClr val="262E36"/>
                </a:solidFill>
                <a:latin typeface="Aptos"/>
              </a:defRPr>
            </a:pPr>
            <a:r>
              <a:rPr sz="2400" dirty="0"/>
              <a:t>• Please feel free to speak to M</a:t>
            </a:r>
            <a:r>
              <a:rPr lang="en-GB" sz="2400" dirty="0" err="1"/>
              <a:t>rs</a:t>
            </a:r>
            <a:r>
              <a:rPr lang="en-GB" sz="2400" dirty="0"/>
              <a:t> Parkinson </a:t>
            </a:r>
            <a:r>
              <a:rPr sz="2400" dirty="0"/>
              <a:t>at the door.</a:t>
            </a:r>
          </a:p>
          <a:p>
            <a:pPr>
              <a:spcAft>
                <a:spcPts val="700"/>
              </a:spcAft>
              <a:defRPr sz="1500">
                <a:solidFill>
                  <a:srgbClr val="262E36"/>
                </a:solidFill>
                <a:latin typeface="Aptos"/>
              </a:defRPr>
            </a:pPr>
            <a:r>
              <a:rPr sz="2400" dirty="0"/>
              <a:t>• Medical or dental appointments must be approved by </a:t>
            </a:r>
            <a:r>
              <a:rPr sz="2400" dirty="0" err="1"/>
              <a:t>Mr</a:t>
            </a:r>
            <a:r>
              <a:rPr sz="2400" dirty="0"/>
              <a:t> Perry; teachers cannot approve time away from school.</a:t>
            </a:r>
          </a:p>
          <a:p>
            <a:pPr>
              <a:spcAft>
                <a:spcPts val="700"/>
              </a:spcAft>
              <a:defRPr sz="1500">
                <a:solidFill>
                  <a:srgbClr val="262E36"/>
                </a:solidFill>
                <a:latin typeface="Aptos"/>
              </a:defRPr>
            </a:pPr>
            <a:r>
              <a:rPr sz="2400" dirty="0"/>
              <a:t>• Children stay with the teacher unless they have permission to leave unaccompanied.</a:t>
            </a:r>
          </a:p>
          <a:p>
            <a:pPr>
              <a:spcAft>
                <a:spcPts val="700"/>
              </a:spcAft>
              <a:defRPr sz="1500">
                <a:solidFill>
                  <a:srgbClr val="262E36"/>
                </a:solidFill>
                <a:latin typeface="Aptos"/>
              </a:defRPr>
            </a:pPr>
            <a:r>
              <a:rPr sz="2400" dirty="0"/>
              <a:t>• If someone different is collecting your child, written permission, email or a phone message is required.</a:t>
            </a:r>
          </a:p>
          <a:p>
            <a:pPr>
              <a:spcAft>
                <a:spcPts val="700"/>
              </a:spcAft>
              <a:defRPr sz="1500">
                <a:solidFill>
                  <a:srgbClr val="262E36"/>
                </a:solidFill>
                <a:latin typeface="Aptos"/>
              </a:defRPr>
            </a:pPr>
            <a:r>
              <a:rPr sz="2400" dirty="0"/>
              <a:t>• Class pages on the school website are updated with news weekly.</a:t>
            </a:r>
          </a:p>
        </p:txBody>
      </p:sp>
      <p:sp>
        <p:nvSpPr>
          <p:cNvPr id="8" name="TextBox 7"/>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9" name="Rectangle 8"/>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PRACTICAL INFORMATION</a:t>
            </a:r>
          </a:p>
        </p:txBody>
      </p:sp>
      <p:sp>
        <p:nvSpPr>
          <p:cNvPr id="4" name="TextBox 3"/>
          <p:cNvSpPr txBox="1"/>
          <p:nvPr/>
        </p:nvSpPr>
        <p:spPr>
          <a:xfrm>
            <a:off x="640080" y="76403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PE kits</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29</a:t>
            </a:r>
          </a:p>
        </p:txBody>
      </p:sp>
      <p:sp>
        <p:nvSpPr>
          <p:cNvPr id="7" name="Rounded Rectangle 6"/>
          <p:cNvSpPr/>
          <p:nvPr/>
        </p:nvSpPr>
        <p:spPr>
          <a:xfrm>
            <a:off x="640080" y="1691640"/>
            <a:ext cx="3383280" cy="3840480"/>
          </a:xfrm>
          <a:prstGeom prst="roundRect">
            <a:avLst/>
          </a:prstGeom>
          <a:solidFill>
            <a:srgbClr val="E9EF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ounded Rectangle 7"/>
          <p:cNvSpPr/>
          <p:nvPr/>
        </p:nvSpPr>
        <p:spPr>
          <a:xfrm>
            <a:off x="640080" y="1691640"/>
            <a:ext cx="64008" cy="3840480"/>
          </a:xfrm>
          <a:prstGeom prst="roundRect">
            <a:avLst/>
          </a:prstGeom>
          <a:solidFill>
            <a:srgbClr val="13305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868680" y="1856232"/>
            <a:ext cx="2971800" cy="320040"/>
          </a:xfrm>
          <a:prstGeom prst="rect">
            <a:avLst/>
          </a:prstGeom>
          <a:noFill/>
        </p:spPr>
        <p:txBody>
          <a:bodyPr wrap="square" lIns="18288" tIns="18288" rIns="18288" bIns="18288" anchor="t">
            <a:spAutoFit/>
          </a:bodyPr>
          <a:lstStyle/>
          <a:p>
            <a:pPr algn="l"/>
            <a:r>
              <a:rPr sz="2000" b="1" dirty="0">
                <a:solidFill>
                  <a:srgbClr val="133058"/>
                </a:solidFill>
                <a:latin typeface="Aptos"/>
              </a:rPr>
              <a:t>When</a:t>
            </a:r>
          </a:p>
        </p:txBody>
      </p:sp>
      <p:sp>
        <p:nvSpPr>
          <p:cNvPr id="10" name="TextBox 9"/>
          <p:cNvSpPr txBox="1"/>
          <p:nvPr/>
        </p:nvSpPr>
        <p:spPr>
          <a:xfrm>
            <a:off x="868680" y="2286000"/>
            <a:ext cx="2971800" cy="1006429"/>
          </a:xfrm>
          <a:prstGeom prst="rect">
            <a:avLst/>
          </a:prstGeom>
          <a:noFill/>
        </p:spPr>
        <p:txBody>
          <a:bodyPr wrap="square" lIns="18288" tIns="18288" rIns="18288" bIns="18288" anchor="t">
            <a:spAutoFit/>
          </a:bodyPr>
          <a:lstStyle/>
          <a:p>
            <a:pPr algn="l"/>
            <a:r>
              <a:rPr lang="en-GB" sz="2100" b="0" dirty="0">
                <a:solidFill>
                  <a:srgbClr val="262E36"/>
                </a:solidFill>
                <a:latin typeface="Aptos"/>
              </a:rPr>
              <a:t>Tuesday</a:t>
            </a:r>
            <a:r>
              <a:rPr sz="2100" b="0" dirty="0">
                <a:solidFill>
                  <a:srgbClr val="262E36"/>
                </a:solidFill>
                <a:latin typeface="Aptos"/>
              </a:rPr>
              <a:t> — swimming</a:t>
            </a:r>
            <a:r>
              <a:rPr lang="en-GB" sz="2100" b="0" dirty="0">
                <a:solidFill>
                  <a:srgbClr val="262E36"/>
                </a:solidFill>
                <a:latin typeface="Aptos"/>
              </a:rPr>
              <a:t>. </a:t>
            </a:r>
            <a:r>
              <a:rPr sz="2100" b="0" dirty="0">
                <a:solidFill>
                  <a:srgbClr val="262E36"/>
                </a:solidFill>
                <a:latin typeface="Aptos"/>
              </a:rPr>
              <a:t>
</a:t>
            </a:r>
            <a:r>
              <a:rPr lang="en-GB" sz="2100" b="0" dirty="0">
                <a:solidFill>
                  <a:srgbClr val="262E36"/>
                </a:solidFill>
                <a:latin typeface="Aptos"/>
              </a:rPr>
              <a:t>Thursday</a:t>
            </a:r>
            <a:r>
              <a:rPr sz="2100" b="0" dirty="0">
                <a:solidFill>
                  <a:srgbClr val="262E36"/>
                </a:solidFill>
                <a:latin typeface="Aptos"/>
              </a:rPr>
              <a:t> — </a:t>
            </a:r>
            <a:r>
              <a:rPr lang="en-GB" sz="2100" dirty="0">
                <a:solidFill>
                  <a:srgbClr val="262E36"/>
                </a:solidFill>
                <a:latin typeface="Aptos"/>
              </a:rPr>
              <a:t>netball</a:t>
            </a:r>
            <a:endParaRPr sz="2100" b="0" dirty="0">
              <a:solidFill>
                <a:srgbClr val="262E36"/>
              </a:solidFill>
              <a:latin typeface="Aptos"/>
            </a:endParaRPr>
          </a:p>
        </p:txBody>
      </p:sp>
      <p:sp>
        <p:nvSpPr>
          <p:cNvPr id="11" name="Rounded Rectangle 10"/>
          <p:cNvSpPr/>
          <p:nvPr/>
        </p:nvSpPr>
        <p:spPr>
          <a:xfrm>
            <a:off x="4389120" y="1691640"/>
            <a:ext cx="3383280" cy="3840480"/>
          </a:xfrm>
          <a:prstGeom prst="roundRect">
            <a:avLst/>
          </a:prstGeom>
          <a:solidFill>
            <a:srgbClr val="E4F1F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ounded Rectangle 11"/>
          <p:cNvSpPr/>
          <p:nvPr/>
        </p:nvSpPr>
        <p:spPr>
          <a:xfrm>
            <a:off x="4389120" y="1691640"/>
            <a:ext cx="64008" cy="3840480"/>
          </a:xfrm>
          <a:prstGeom prst="round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617720" y="1856232"/>
            <a:ext cx="2971800" cy="320040"/>
          </a:xfrm>
          <a:prstGeom prst="rect">
            <a:avLst/>
          </a:prstGeom>
          <a:noFill/>
        </p:spPr>
        <p:txBody>
          <a:bodyPr wrap="square" lIns="18288" tIns="18288" rIns="18288" bIns="18288" anchor="t">
            <a:spAutoFit/>
          </a:bodyPr>
          <a:lstStyle/>
          <a:p>
            <a:pPr algn="l"/>
            <a:r>
              <a:rPr sz="2000" b="1">
                <a:solidFill>
                  <a:srgbClr val="133058"/>
                </a:solidFill>
                <a:latin typeface="Aptos"/>
              </a:rPr>
              <a:t>What to wear</a:t>
            </a:r>
          </a:p>
        </p:txBody>
      </p:sp>
      <p:sp>
        <p:nvSpPr>
          <p:cNvPr id="14" name="TextBox 13"/>
          <p:cNvSpPr txBox="1"/>
          <p:nvPr/>
        </p:nvSpPr>
        <p:spPr>
          <a:xfrm>
            <a:off x="4617720" y="2286000"/>
            <a:ext cx="2971800" cy="3022366"/>
          </a:xfrm>
          <a:prstGeom prst="rect">
            <a:avLst/>
          </a:prstGeom>
          <a:noFill/>
        </p:spPr>
        <p:txBody>
          <a:bodyPr wrap="square" lIns="18288" tIns="18288" rIns="18288" bIns="18288" anchor="t">
            <a:spAutoFit/>
          </a:bodyPr>
          <a:lstStyle/>
          <a:p>
            <a:pPr algn="l"/>
            <a:r>
              <a:rPr sz="1900" b="0" dirty="0">
                <a:solidFill>
                  <a:srgbClr val="262E36"/>
                </a:solidFill>
                <a:latin typeface="Aptos"/>
              </a:rPr>
              <a:t>Children come to school in PE kit on </a:t>
            </a:r>
            <a:r>
              <a:rPr lang="en-GB" sz="1900" b="0" dirty="0">
                <a:solidFill>
                  <a:srgbClr val="262E36"/>
                </a:solidFill>
                <a:latin typeface="Aptos"/>
              </a:rPr>
              <a:t>Tuesday and Thursday</a:t>
            </a:r>
            <a:r>
              <a:rPr sz="1900" b="0" dirty="0">
                <a:solidFill>
                  <a:srgbClr val="262E36"/>
                </a:solidFill>
                <a:latin typeface="Aptos"/>
              </a:rPr>
              <a:t>.
Shorts, team-</a:t>
            </a:r>
            <a:r>
              <a:rPr sz="1900" b="0" dirty="0" err="1">
                <a:solidFill>
                  <a:srgbClr val="262E36"/>
                </a:solidFill>
                <a:latin typeface="Aptos"/>
              </a:rPr>
              <a:t>colour</a:t>
            </a:r>
            <a:r>
              <a:rPr sz="1900" b="0" dirty="0">
                <a:solidFill>
                  <a:srgbClr val="262E36"/>
                </a:solidFill>
                <a:latin typeface="Aptos"/>
              </a:rPr>
              <a:t> T-shirt and trainers.</a:t>
            </a:r>
            <a:endParaRPr lang="en-GB" sz="1900" b="0" dirty="0">
              <a:solidFill>
                <a:srgbClr val="262E36"/>
              </a:solidFill>
              <a:latin typeface="Aptos"/>
            </a:endParaRPr>
          </a:p>
          <a:p>
            <a:pPr algn="l"/>
            <a:endParaRPr lang="en-GB" sz="1900" dirty="0">
              <a:solidFill>
                <a:srgbClr val="262E36"/>
              </a:solidFill>
              <a:latin typeface="Aptos"/>
            </a:endParaRPr>
          </a:p>
          <a:p>
            <a:r>
              <a:rPr lang="en-GB" sz="2000" dirty="0">
                <a:solidFill>
                  <a:srgbClr val="262E36"/>
                </a:solidFill>
                <a:latin typeface="Aptos"/>
              </a:rPr>
              <a:t>Please ensure earrings are not worn on PE days or plasters are provided to cover these up.</a:t>
            </a:r>
            <a:endParaRPr sz="1900" b="0" dirty="0">
              <a:solidFill>
                <a:srgbClr val="262E36"/>
              </a:solidFill>
              <a:latin typeface="Aptos"/>
            </a:endParaRPr>
          </a:p>
        </p:txBody>
      </p:sp>
      <p:sp>
        <p:nvSpPr>
          <p:cNvPr id="15" name="Rounded Rectangle 14"/>
          <p:cNvSpPr/>
          <p:nvPr/>
        </p:nvSpPr>
        <p:spPr>
          <a:xfrm>
            <a:off x="8138160" y="1691640"/>
            <a:ext cx="3383280" cy="3840480"/>
          </a:xfrm>
          <a:prstGeom prst="roundRect">
            <a:avLst/>
          </a:prstGeom>
          <a:solidFill>
            <a:srgbClr val="FCF5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ounded Rectangle 15"/>
          <p:cNvSpPr/>
          <p:nvPr/>
        </p:nvSpPr>
        <p:spPr>
          <a:xfrm>
            <a:off x="8138160" y="1691640"/>
            <a:ext cx="64008" cy="3840480"/>
          </a:xfrm>
          <a:prstGeom prst="round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366760" y="1856232"/>
            <a:ext cx="2971800" cy="320040"/>
          </a:xfrm>
          <a:prstGeom prst="rect">
            <a:avLst/>
          </a:prstGeom>
          <a:noFill/>
        </p:spPr>
        <p:txBody>
          <a:bodyPr wrap="square" lIns="18288" tIns="18288" rIns="18288" bIns="18288" anchor="t">
            <a:spAutoFit/>
          </a:bodyPr>
          <a:lstStyle/>
          <a:p>
            <a:pPr algn="l"/>
            <a:r>
              <a:rPr sz="2000" b="1">
                <a:solidFill>
                  <a:srgbClr val="133058"/>
                </a:solidFill>
                <a:latin typeface="Aptos"/>
              </a:rPr>
              <a:t>Cooler weather</a:t>
            </a:r>
          </a:p>
        </p:txBody>
      </p:sp>
      <p:sp>
        <p:nvSpPr>
          <p:cNvPr id="18" name="TextBox 17"/>
          <p:cNvSpPr txBox="1"/>
          <p:nvPr/>
        </p:nvSpPr>
        <p:spPr>
          <a:xfrm>
            <a:off x="8366760" y="2286000"/>
            <a:ext cx="2971800" cy="1421928"/>
          </a:xfrm>
          <a:prstGeom prst="rect">
            <a:avLst/>
          </a:prstGeom>
          <a:noFill/>
        </p:spPr>
        <p:txBody>
          <a:bodyPr wrap="square" lIns="18288" tIns="18288" rIns="18288" bIns="18288" anchor="t">
            <a:spAutoFit/>
          </a:bodyPr>
          <a:lstStyle/>
          <a:p>
            <a:pPr algn="l"/>
            <a:r>
              <a:rPr sz="1800" b="0" dirty="0">
                <a:solidFill>
                  <a:srgbClr val="262E36"/>
                </a:solidFill>
                <a:latin typeface="Aptos"/>
              </a:rPr>
              <a:t>Tracksuit bottoms and a jumper or lightweight coat may be needed.
</a:t>
            </a:r>
          </a:p>
        </p:txBody>
      </p:sp>
      <p:sp>
        <p:nvSpPr>
          <p:cNvPr id="19" name="TextBox 18"/>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20" name="Rectangle 19"/>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1" name="Picture 20"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9F7F2"/>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40080" y="384048"/>
            <a:ext cx="5303520" cy="467820"/>
          </a:xfrm>
          <a:prstGeom prst="rect">
            <a:avLst/>
          </a:prstGeom>
          <a:noFill/>
        </p:spPr>
        <p:txBody>
          <a:bodyPr wrap="square" lIns="18288" tIns="18288" rIns="18288" bIns="18288" anchor="t">
            <a:spAutoFit/>
          </a:bodyPr>
          <a:lstStyle/>
          <a:p>
            <a:pPr algn="l"/>
            <a:r>
              <a:rPr sz="2800" b="1" dirty="0">
                <a:solidFill>
                  <a:srgbClr val="18676C"/>
                </a:solidFill>
                <a:latin typeface="Aptos"/>
              </a:rPr>
              <a:t>HOME LEARNING</a:t>
            </a:r>
          </a:p>
        </p:txBody>
      </p:sp>
      <p:sp>
        <p:nvSpPr>
          <p:cNvPr id="4" name="TextBox 3"/>
          <p:cNvSpPr txBox="1"/>
          <p:nvPr/>
        </p:nvSpPr>
        <p:spPr>
          <a:xfrm>
            <a:off x="640080" y="774192"/>
            <a:ext cx="10789920" cy="566928"/>
          </a:xfrm>
          <a:prstGeom prst="rect">
            <a:avLst/>
          </a:prstGeom>
          <a:noFill/>
        </p:spPr>
        <p:txBody>
          <a:bodyPr wrap="square" lIns="18288" tIns="18288" rIns="18288" bIns="18288" anchor="t">
            <a:spAutoFit/>
          </a:bodyPr>
          <a:lstStyle/>
          <a:p>
            <a:pPr algn="l"/>
            <a:r>
              <a:rPr sz="2700" b="1" dirty="0">
                <a:solidFill>
                  <a:srgbClr val="133058"/>
                </a:solidFill>
                <a:latin typeface="Aptos"/>
              </a:rPr>
              <a:t>Homework</a:t>
            </a:r>
          </a:p>
        </p:txBody>
      </p:sp>
      <p:sp>
        <p:nvSpPr>
          <p:cNvPr id="5" name="Rectangle 4"/>
          <p:cNvSpPr/>
          <p:nvPr/>
        </p:nvSpPr>
        <p:spPr>
          <a:xfrm>
            <a:off x="640080" y="1298448"/>
            <a:ext cx="914400" cy="54864"/>
          </a:xfrm>
          <a:prstGeom prst="rect">
            <a:avLst/>
          </a:prstGeom>
          <a:solidFill>
            <a:srgbClr val="E5B03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11155680" y="475488"/>
            <a:ext cx="411480" cy="274320"/>
          </a:xfrm>
          <a:prstGeom prst="rect">
            <a:avLst/>
          </a:prstGeom>
          <a:noFill/>
        </p:spPr>
        <p:txBody>
          <a:bodyPr wrap="square" lIns="18288" tIns="18288" rIns="18288" bIns="18288" anchor="t">
            <a:spAutoFit/>
          </a:bodyPr>
          <a:lstStyle/>
          <a:p>
            <a:pPr algn="r"/>
            <a:r>
              <a:rPr sz="1400" b="1">
                <a:solidFill>
                  <a:srgbClr val="66717A"/>
                </a:solidFill>
                <a:latin typeface="Aptos"/>
              </a:rPr>
              <a:t>30</a:t>
            </a:r>
          </a:p>
        </p:txBody>
      </p:sp>
      <p:sp>
        <p:nvSpPr>
          <p:cNvPr id="7" name="TextBox 6"/>
          <p:cNvSpPr txBox="1"/>
          <p:nvPr/>
        </p:nvSpPr>
        <p:spPr>
          <a:xfrm>
            <a:off x="777240" y="1600200"/>
            <a:ext cx="10515600" cy="2817181"/>
          </a:xfrm>
          <a:prstGeom prst="rect">
            <a:avLst/>
          </a:prstGeom>
          <a:noFill/>
        </p:spPr>
        <p:txBody>
          <a:bodyPr wrap="square" lIns="27432" tIns="18288" rIns="18288" bIns="18288">
            <a:spAutoFit/>
          </a:bodyPr>
          <a:lstStyle/>
          <a:p>
            <a:pPr>
              <a:spcAft>
                <a:spcPts val="1100"/>
              </a:spcAft>
              <a:defRPr sz="1700">
                <a:solidFill>
                  <a:srgbClr val="262E36"/>
                </a:solidFill>
                <a:latin typeface="Aptos"/>
              </a:defRPr>
            </a:pPr>
            <a:r>
              <a:rPr sz="2400" dirty="0"/>
              <a:t>• Homework is given on Friday and should be returned by the following Thursday at the latest.</a:t>
            </a:r>
          </a:p>
          <a:p>
            <a:pPr>
              <a:spcAft>
                <a:spcPts val="1100"/>
              </a:spcAft>
              <a:defRPr sz="1700">
                <a:solidFill>
                  <a:srgbClr val="262E36"/>
                </a:solidFill>
                <a:latin typeface="Aptos"/>
              </a:defRPr>
            </a:pPr>
            <a:r>
              <a:rPr sz="2400" dirty="0"/>
              <a:t>• Children log spellings needing extra practice in their reading diaries.</a:t>
            </a:r>
          </a:p>
          <a:p>
            <a:pPr>
              <a:spcAft>
                <a:spcPts val="1100"/>
              </a:spcAft>
              <a:defRPr sz="1700">
                <a:solidFill>
                  <a:srgbClr val="262E36"/>
                </a:solidFill>
                <a:latin typeface="Aptos"/>
              </a:defRPr>
            </a:pPr>
            <a:r>
              <a:rPr sz="2400" dirty="0"/>
              <a:t>• Children are expected to spend time </a:t>
            </a:r>
            <a:r>
              <a:rPr lang="en-GB" sz="2400" dirty="0"/>
              <a:t>weekly </a:t>
            </a:r>
            <a:r>
              <a:rPr sz="2400" dirty="0"/>
              <a:t>on </a:t>
            </a:r>
            <a:r>
              <a:rPr sz="2400" dirty="0" err="1"/>
              <a:t>TTRockstars</a:t>
            </a:r>
            <a:r>
              <a:rPr sz="2400" dirty="0"/>
              <a:t>.</a:t>
            </a:r>
          </a:p>
          <a:p>
            <a:pPr>
              <a:spcAft>
                <a:spcPts val="1100"/>
              </a:spcAft>
              <a:defRPr sz="1700">
                <a:solidFill>
                  <a:srgbClr val="262E36"/>
                </a:solidFill>
                <a:latin typeface="Aptos"/>
              </a:defRPr>
            </a:pPr>
            <a:r>
              <a:rPr sz="2400" dirty="0"/>
              <a:t>• There will usually be a piece of English and/or </a:t>
            </a:r>
            <a:r>
              <a:rPr sz="2400" dirty="0" err="1"/>
              <a:t>maths</a:t>
            </a:r>
            <a:r>
              <a:rPr sz="2400" dirty="0"/>
              <a:t> homework each week.</a:t>
            </a:r>
          </a:p>
          <a:p>
            <a:pPr>
              <a:spcAft>
                <a:spcPts val="1100"/>
              </a:spcAft>
              <a:defRPr sz="1700">
                <a:solidFill>
                  <a:srgbClr val="262E36"/>
                </a:solidFill>
                <a:latin typeface="Aptos"/>
              </a:defRPr>
            </a:pPr>
            <a:r>
              <a:rPr sz="2400" dirty="0"/>
              <a:t>• Optional topic homework tasks will be set.</a:t>
            </a:r>
          </a:p>
        </p:txBody>
      </p:sp>
      <p:sp>
        <p:nvSpPr>
          <p:cNvPr id="8" name="TextBox 7"/>
          <p:cNvSpPr txBox="1"/>
          <p:nvPr/>
        </p:nvSpPr>
        <p:spPr>
          <a:xfrm>
            <a:off x="640080" y="6537960"/>
            <a:ext cx="7498079" cy="182880"/>
          </a:xfrm>
          <a:prstGeom prst="rect">
            <a:avLst/>
          </a:prstGeom>
          <a:noFill/>
        </p:spPr>
        <p:txBody>
          <a:bodyPr wrap="square" lIns="18288" tIns="18288" rIns="18288" bIns="18288" anchor="t">
            <a:spAutoFit/>
          </a:bodyPr>
          <a:lstStyle/>
          <a:p>
            <a:pPr algn="l"/>
            <a:r>
              <a:rPr sz="800" b="0">
                <a:solidFill>
                  <a:srgbClr val="66717A"/>
                </a:solidFill>
                <a:latin typeface="Aptos"/>
              </a:rPr>
              <a:t>Audlem St James CE Primary School  •  Year 3  •  2025–2026</a:t>
            </a:r>
          </a:p>
        </p:txBody>
      </p:sp>
      <p:sp>
        <p:nvSpPr>
          <p:cNvPr id="9" name="Rectangle 8"/>
          <p:cNvSpPr/>
          <p:nvPr/>
        </p:nvSpPr>
        <p:spPr>
          <a:xfrm>
            <a:off x="10927080" y="6519672"/>
            <a:ext cx="621792" cy="54864"/>
          </a:xfrm>
          <a:prstGeom prst="rect">
            <a:avLst/>
          </a:prstGeom>
          <a:solidFill>
            <a:srgbClr val="18676C"/>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33058"/>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BE222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731520" y="640080"/>
            <a:ext cx="3657600" cy="467820"/>
          </a:xfrm>
          <a:prstGeom prst="rect">
            <a:avLst/>
          </a:prstGeom>
          <a:noFill/>
        </p:spPr>
        <p:txBody>
          <a:bodyPr wrap="square" lIns="18288" tIns="18288" rIns="18288" bIns="18288" anchor="t">
            <a:spAutoFit/>
          </a:bodyPr>
          <a:lstStyle/>
          <a:p>
            <a:pPr algn="l"/>
            <a:r>
              <a:rPr sz="2800" b="1" dirty="0">
                <a:solidFill>
                  <a:srgbClr val="E5B03E"/>
                </a:solidFill>
                <a:latin typeface="Aptos"/>
              </a:rPr>
              <a:t>HOW YOU CAN HELP</a:t>
            </a:r>
          </a:p>
        </p:txBody>
      </p:sp>
      <p:sp>
        <p:nvSpPr>
          <p:cNvPr id="4" name="TextBox 3"/>
          <p:cNvSpPr txBox="1"/>
          <p:nvPr/>
        </p:nvSpPr>
        <p:spPr>
          <a:xfrm>
            <a:off x="731520" y="1078992"/>
            <a:ext cx="9875520" cy="640080"/>
          </a:xfrm>
          <a:prstGeom prst="rect">
            <a:avLst/>
          </a:prstGeom>
          <a:noFill/>
        </p:spPr>
        <p:txBody>
          <a:bodyPr wrap="square" lIns="18288" tIns="18288" rIns="18288" bIns="18288" anchor="t">
            <a:spAutoFit/>
          </a:bodyPr>
          <a:lstStyle/>
          <a:p>
            <a:pPr algn="l"/>
            <a:r>
              <a:rPr sz="3000" b="1">
                <a:solidFill>
                  <a:srgbClr val="FFFFFF"/>
                </a:solidFill>
                <a:latin typeface="Aptos"/>
              </a:rPr>
              <a:t>Supporting your child at home</a:t>
            </a:r>
          </a:p>
        </p:txBody>
      </p:sp>
      <p:sp>
        <p:nvSpPr>
          <p:cNvPr id="5" name="Rounded Rectangle 4"/>
          <p:cNvSpPr/>
          <p:nvPr/>
        </p:nvSpPr>
        <p:spPr>
          <a:xfrm>
            <a:off x="731520" y="2148840"/>
            <a:ext cx="5074920" cy="11704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960120" y="2313432"/>
            <a:ext cx="1417320" cy="320040"/>
          </a:xfrm>
          <a:prstGeom prst="rect">
            <a:avLst/>
          </a:prstGeom>
          <a:noFill/>
        </p:spPr>
        <p:txBody>
          <a:bodyPr wrap="square" lIns="18288" tIns="18288" rIns="18288" bIns="18288" anchor="t">
            <a:spAutoFit/>
          </a:bodyPr>
          <a:lstStyle/>
          <a:p>
            <a:pPr algn="l"/>
            <a:r>
              <a:rPr sz="1900" b="1">
                <a:solidFill>
                  <a:srgbClr val="18676C"/>
                </a:solidFill>
                <a:latin typeface="Aptos"/>
              </a:rPr>
              <a:t>Spelling</a:t>
            </a:r>
          </a:p>
        </p:txBody>
      </p:sp>
      <p:sp>
        <p:nvSpPr>
          <p:cNvPr id="7" name="TextBox 6"/>
          <p:cNvSpPr txBox="1"/>
          <p:nvPr/>
        </p:nvSpPr>
        <p:spPr>
          <a:xfrm>
            <a:off x="2331720" y="2313432"/>
            <a:ext cx="3200400" cy="658368"/>
          </a:xfrm>
          <a:prstGeom prst="rect">
            <a:avLst/>
          </a:prstGeom>
          <a:noFill/>
        </p:spPr>
        <p:txBody>
          <a:bodyPr wrap="square" lIns="18288" tIns="18288" rIns="18288" bIns="18288" anchor="t">
            <a:spAutoFit/>
          </a:bodyPr>
          <a:lstStyle/>
          <a:p>
            <a:pPr algn="l"/>
            <a:r>
              <a:rPr sz="1800" b="0">
                <a:solidFill>
                  <a:srgbClr val="262E36"/>
                </a:solidFill>
                <a:latin typeface="Aptos"/>
              </a:rPr>
              <a:t>Support key-word spelling.</a:t>
            </a:r>
          </a:p>
        </p:txBody>
      </p:sp>
      <p:sp>
        <p:nvSpPr>
          <p:cNvPr id="8" name="Rounded Rectangle 7"/>
          <p:cNvSpPr/>
          <p:nvPr/>
        </p:nvSpPr>
        <p:spPr>
          <a:xfrm>
            <a:off x="6217920" y="2148840"/>
            <a:ext cx="5074920" cy="11704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6446520" y="2313432"/>
            <a:ext cx="1417320" cy="320040"/>
          </a:xfrm>
          <a:prstGeom prst="rect">
            <a:avLst/>
          </a:prstGeom>
          <a:noFill/>
        </p:spPr>
        <p:txBody>
          <a:bodyPr wrap="square" lIns="18288" tIns="18288" rIns="18288" bIns="18288" anchor="t">
            <a:spAutoFit/>
          </a:bodyPr>
          <a:lstStyle/>
          <a:p>
            <a:pPr algn="l"/>
            <a:r>
              <a:rPr sz="1900" b="1">
                <a:solidFill>
                  <a:srgbClr val="18676C"/>
                </a:solidFill>
                <a:latin typeface="Aptos"/>
              </a:rPr>
              <a:t>Reading</a:t>
            </a:r>
          </a:p>
        </p:txBody>
      </p:sp>
      <p:sp>
        <p:nvSpPr>
          <p:cNvPr id="10" name="TextBox 9"/>
          <p:cNvSpPr txBox="1"/>
          <p:nvPr/>
        </p:nvSpPr>
        <p:spPr>
          <a:xfrm>
            <a:off x="7818120" y="2313432"/>
            <a:ext cx="3200400" cy="658368"/>
          </a:xfrm>
          <a:prstGeom prst="rect">
            <a:avLst/>
          </a:prstGeom>
          <a:noFill/>
        </p:spPr>
        <p:txBody>
          <a:bodyPr wrap="square" lIns="18288" tIns="18288" rIns="18288" bIns="18288" anchor="t">
            <a:spAutoFit/>
          </a:bodyPr>
          <a:lstStyle/>
          <a:p>
            <a:pPr algn="l"/>
            <a:r>
              <a:rPr sz="1800" b="0">
                <a:solidFill>
                  <a:srgbClr val="262E36"/>
                </a:solidFill>
                <a:latin typeface="Aptos"/>
              </a:rPr>
              <a:t>Develop comprehension, reading for meaning and predicting.</a:t>
            </a:r>
          </a:p>
        </p:txBody>
      </p:sp>
      <p:sp>
        <p:nvSpPr>
          <p:cNvPr id="11" name="Rounded Rectangle 10"/>
          <p:cNvSpPr/>
          <p:nvPr/>
        </p:nvSpPr>
        <p:spPr>
          <a:xfrm>
            <a:off x="731520" y="3657600"/>
            <a:ext cx="5074920" cy="11704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960120" y="3822191"/>
            <a:ext cx="1417320" cy="320040"/>
          </a:xfrm>
          <a:prstGeom prst="rect">
            <a:avLst/>
          </a:prstGeom>
          <a:noFill/>
        </p:spPr>
        <p:txBody>
          <a:bodyPr wrap="square" lIns="18288" tIns="18288" rIns="18288" bIns="18288" anchor="t">
            <a:spAutoFit/>
          </a:bodyPr>
          <a:lstStyle/>
          <a:p>
            <a:pPr algn="l"/>
            <a:r>
              <a:rPr sz="1900" b="1">
                <a:solidFill>
                  <a:srgbClr val="18676C"/>
                </a:solidFill>
                <a:latin typeface="Aptos"/>
              </a:rPr>
              <a:t>Maths</a:t>
            </a:r>
          </a:p>
        </p:txBody>
      </p:sp>
      <p:sp>
        <p:nvSpPr>
          <p:cNvPr id="13" name="TextBox 12"/>
          <p:cNvSpPr txBox="1"/>
          <p:nvPr/>
        </p:nvSpPr>
        <p:spPr>
          <a:xfrm>
            <a:off x="2331720" y="3822191"/>
            <a:ext cx="3200400" cy="658368"/>
          </a:xfrm>
          <a:prstGeom prst="rect">
            <a:avLst/>
          </a:prstGeom>
          <a:noFill/>
        </p:spPr>
        <p:txBody>
          <a:bodyPr wrap="square" lIns="18288" tIns="18288" rIns="18288" bIns="18288" anchor="t">
            <a:spAutoFit/>
          </a:bodyPr>
          <a:lstStyle/>
          <a:p>
            <a:pPr algn="l"/>
            <a:r>
              <a:rPr sz="1800" b="0">
                <a:solidFill>
                  <a:srgbClr val="262E36"/>
                </a:solidFill>
                <a:latin typeface="Aptos"/>
              </a:rPr>
              <a:t>Practise times tables: 2, 5 and 10.</a:t>
            </a:r>
          </a:p>
        </p:txBody>
      </p:sp>
      <p:sp>
        <p:nvSpPr>
          <p:cNvPr id="14" name="Rounded Rectangle 13"/>
          <p:cNvSpPr/>
          <p:nvPr/>
        </p:nvSpPr>
        <p:spPr>
          <a:xfrm>
            <a:off x="6217920" y="3657600"/>
            <a:ext cx="5074920" cy="117043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6446520" y="3822191"/>
            <a:ext cx="1417320" cy="320040"/>
          </a:xfrm>
          <a:prstGeom prst="rect">
            <a:avLst/>
          </a:prstGeom>
          <a:noFill/>
        </p:spPr>
        <p:txBody>
          <a:bodyPr wrap="square" lIns="18288" tIns="18288" rIns="18288" bIns="18288" anchor="t">
            <a:spAutoFit/>
          </a:bodyPr>
          <a:lstStyle/>
          <a:p>
            <a:pPr algn="l"/>
            <a:r>
              <a:rPr sz="1900" b="1">
                <a:solidFill>
                  <a:srgbClr val="18676C"/>
                </a:solidFill>
                <a:latin typeface="Aptos"/>
              </a:rPr>
              <a:t>Stay connected</a:t>
            </a:r>
          </a:p>
        </p:txBody>
      </p:sp>
      <p:sp>
        <p:nvSpPr>
          <p:cNvPr id="16" name="TextBox 15"/>
          <p:cNvSpPr txBox="1"/>
          <p:nvPr/>
        </p:nvSpPr>
        <p:spPr>
          <a:xfrm>
            <a:off x="7818120" y="3679951"/>
            <a:ext cx="3200400" cy="658368"/>
          </a:xfrm>
          <a:prstGeom prst="rect">
            <a:avLst/>
          </a:prstGeom>
          <a:noFill/>
        </p:spPr>
        <p:txBody>
          <a:bodyPr wrap="square" lIns="18288" tIns="18288" rIns="18288" bIns="18288" anchor="t">
            <a:spAutoFit/>
          </a:bodyPr>
          <a:lstStyle/>
          <a:p>
            <a:pPr algn="l"/>
            <a:r>
              <a:rPr sz="1800" b="0" dirty="0">
                <a:solidFill>
                  <a:srgbClr val="262E36"/>
                </a:solidFill>
                <a:latin typeface="Aptos"/>
              </a:rPr>
              <a:t>Each term, the class letter shares the topic focus. A weekly </a:t>
            </a:r>
            <a:r>
              <a:rPr sz="1800" b="0" dirty="0" err="1">
                <a:solidFill>
                  <a:srgbClr val="262E36"/>
                </a:solidFill>
                <a:latin typeface="Aptos"/>
              </a:rPr>
              <a:t>ParentMail</a:t>
            </a:r>
            <a:r>
              <a:rPr sz="1800" b="0" dirty="0">
                <a:solidFill>
                  <a:srgbClr val="262E36"/>
                </a:solidFill>
                <a:latin typeface="Aptos"/>
              </a:rPr>
              <a:t> email is sent on Fridays.</a:t>
            </a:r>
          </a:p>
        </p:txBody>
      </p:sp>
      <p:sp>
        <p:nvSpPr>
          <p:cNvPr id="17" name="TextBox 16"/>
          <p:cNvSpPr txBox="1"/>
          <p:nvPr/>
        </p:nvSpPr>
        <p:spPr>
          <a:xfrm>
            <a:off x="731520" y="5623560"/>
            <a:ext cx="10424160" cy="775597"/>
          </a:xfrm>
          <a:prstGeom prst="rect">
            <a:avLst/>
          </a:prstGeom>
          <a:noFill/>
        </p:spPr>
        <p:txBody>
          <a:bodyPr wrap="square" lIns="18288" tIns="18288" rIns="18288" bIns="18288" anchor="t">
            <a:spAutoFit/>
          </a:bodyPr>
          <a:lstStyle/>
          <a:p>
            <a:pPr algn="ctr"/>
            <a:r>
              <a:rPr sz="2400" b="1" dirty="0">
                <a:solidFill>
                  <a:srgbClr val="E5B03E"/>
                </a:solidFill>
                <a:latin typeface="Aptos"/>
              </a:rPr>
              <a:t>Thank you for your support — we’re looking forward to a</a:t>
            </a:r>
            <a:endParaRPr lang="en-GB" sz="2400" b="1" dirty="0">
              <a:solidFill>
                <a:srgbClr val="E5B03E"/>
              </a:solidFill>
              <a:latin typeface="Aptos"/>
            </a:endParaRPr>
          </a:p>
          <a:p>
            <a:pPr algn="ctr"/>
            <a:r>
              <a:rPr sz="2400" b="1" dirty="0">
                <a:solidFill>
                  <a:srgbClr val="E5B03E"/>
                </a:solidFill>
                <a:latin typeface="Aptos"/>
              </a:rPr>
              <a:t> brilliant year together.</a:t>
            </a:r>
          </a:p>
        </p:txBody>
      </p:sp>
      <p:pic>
        <p:nvPicPr>
          <p:cNvPr id="18" name="Picture 17" descr="a8c09935-9665-4f3a-a16b-3c8dcc3afe10.png"/>
          <p:cNvPicPr>
            <a:picLocks noChangeAspect="1"/>
          </p:cNvPicPr>
          <p:nvPr/>
        </p:nvPicPr>
        <p:blipFill>
          <a:blip r:embed="rId2"/>
          <a:stretch>
            <a:fillRect/>
          </a:stretch>
        </p:blipFill>
        <p:spPr>
          <a:xfrm>
            <a:off x="10287000" y="5687568"/>
            <a:ext cx="1207008" cy="69193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23ac5de5-4ae3-44c0-8d61-829c40069a7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5BB817580EC34AAB74C6633EB21C9C" ma:contentTypeVersion="9" ma:contentTypeDescription="Create a new document." ma:contentTypeScope="" ma:versionID="bfd61b74ac3199308b511a04020be972">
  <xsd:schema xmlns:xsd="http://www.w3.org/2001/XMLSchema" xmlns:xs="http://www.w3.org/2001/XMLSchema" xmlns:p="http://schemas.microsoft.com/office/2006/metadata/properties" xmlns:ns3="23ac5de5-4ae3-44c0-8d61-829c40069a78" targetNamespace="http://schemas.microsoft.com/office/2006/metadata/properties" ma:root="true" ma:fieldsID="c45b22db0a58eed1309e9f170844490f" ns3:_="">
    <xsd:import namespace="23ac5de5-4ae3-44c0-8d61-829c40069a78"/>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c5de5-4ae3-44c0-8d61-829c40069a78"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B61541-311A-4F6C-AA1B-BBEC7DC1A03A}">
  <ds:schemaRefs>
    <ds:schemaRef ds:uri="http://schemas.microsoft.com/sharepoint/v3/contenttype/forms"/>
  </ds:schemaRefs>
</ds:datastoreItem>
</file>

<file path=customXml/itemProps2.xml><?xml version="1.0" encoding="utf-8"?>
<ds:datastoreItem xmlns:ds="http://schemas.openxmlformats.org/officeDocument/2006/customXml" ds:itemID="{451E7D88-9B6E-4B38-BBAF-A9D0FD93FB3B}">
  <ds:schemaRef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www.w3.org/XML/1998/namespace"/>
    <ds:schemaRef ds:uri="23ac5de5-4ae3-44c0-8d61-829c40069a78"/>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FD2C4773-FBDF-48F3-B02B-63F5459823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ac5de5-4ae3-44c0-8d61-829c40069a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65</TotalTime>
  <Words>1991</Words>
  <Application>Microsoft Office PowerPoint</Application>
  <PresentationFormat>Widescreen</PresentationFormat>
  <Paragraphs>342</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Joanna Parkinson</dc:creator>
  <cp:keywords/>
  <dc:description>generated using python-pptx</dc:description>
  <cp:lastModifiedBy>Joanna Parkinson</cp:lastModifiedBy>
  <cp:revision>7</cp:revision>
  <dcterms:created xsi:type="dcterms:W3CDTF">2013-01-27T09:14:16Z</dcterms:created>
  <dcterms:modified xsi:type="dcterms:W3CDTF">2026-09-15T18:33:39Z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0x010100D25BB817580EC34AAB74C6633EB21C9C</vt:lpwstr>
  </property>
</Properties>
</file>